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300" r:id="rId2"/>
    <p:sldId id="317" r:id="rId3"/>
    <p:sldId id="302" r:id="rId4"/>
    <p:sldId id="314" r:id="rId5"/>
    <p:sldId id="316" r:id="rId6"/>
    <p:sldId id="315" r:id="rId7"/>
    <p:sldId id="306" r:id="rId8"/>
    <p:sldId id="307" r:id="rId9"/>
    <p:sldId id="308" r:id="rId10"/>
    <p:sldId id="312" r:id="rId11"/>
    <p:sldId id="309" r:id="rId12"/>
    <p:sldId id="311" r:id="rId13"/>
    <p:sldId id="313" r:id="rId14"/>
  </p:sldIdLst>
  <p:sldSz cx="9144000" cy="6858000" type="screen4x3"/>
  <p:notesSz cx="7315200" cy="9601200"/>
  <p:custDataLst>
    <p:tags r:id="rId17"/>
  </p:custDataLst>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43882"/>
    <a:srgbClr val="852E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63" autoAdjust="0"/>
    <p:restoredTop sz="78961" autoAdjust="0"/>
  </p:normalViewPr>
  <p:slideViewPr>
    <p:cSldViewPr>
      <p:cViewPr>
        <p:scale>
          <a:sx n="100" d="100"/>
          <a:sy n="100" d="100"/>
        </p:scale>
        <p:origin x="272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tags" Target="tags/tag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944B8630-83E7-4FEC-B922-8E9E101780FB}" type="datetimeFigureOut">
              <a:rPr lang="en-US" smtClean="0"/>
              <a:t>5/19/17</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59F21A9D-C9DA-420B-882E-E69E160E738A}" type="slidenum">
              <a:rPr lang="en-US" smtClean="0"/>
              <a:t>‹#›</a:t>
            </a:fld>
            <a:endParaRPr lang="en-US"/>
          </a:p>
        </p:txBody>
      </p:sp>
    </p:spTree>
    <p:extLst>
      <p:ext uri="{BB962C8B-B14F-4D97-AF65-F5344CB8AC3E}">
        <p14:creationId xmlns:p14="http://schemas.microsoft.com/office/powerpoint/2010/main" val="1895326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0" hangingPunct="0">
              <a:defRPr sz="1300">
                <a:latin typeface="Arial" charset="0"/>
                <a:ea typeface="ヒラギノ角ゴ Pro W3" pitchFamily="1" charset="-128"/>
                <a:cs typeface="+mn-cs"/>
              </a:defRPr>
            </a:lvl1pPr>
          </a:lstStyle>
          <a:p>
            <a:pPr>
              <a:defRPr/>
            </a:pPr>
            <a:endParaRPr lang="en-US"/>
          </a:p>
        </p:txBody>
      </p:sp>
      <p:sp>
        <p:nvSpPr>
          <p:cNvPr id="17411"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0" hangingPunct="0">
              <a:defRPr sz="1300">
                <a:latin typeface="Arial" charset="0"/>
                <a:ea typeface="ヒラギノ角ゴ Pro W3" pitchFamily="1" charset="-128"/>
                <a:cs typeface="+mn-cs"/>
              </a:defRPr>
            </a:lvl1pPr>
          </a:lstStyle>
          <a:p>
            <a:pPr>
              <a:defRPr/>
            </a:pPr>
            <a:fld id="{7124014F-9086-453E-8503-C3EE239723D3}" type="datetimeFigureOut">
              <a:rPr lang="en-US"/>
              <a:pPr>
                <a:defRPr/>
              </a:pPr>
              <a:t>5/19/17</a:t>
            </a:fld>
            <a:endParaRPr lang="en-US"/>
          </a:p>
        </p:txBody>
      </p:sp>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0" hangingPunct="0">
              <a:defRPr sz="1300">
                <a:latin typeface="Arial" charset="0"/>
                <a:ea typeface="ヒラギノ角ゴ Pro W3" pitchFamily="1" charset="-128"/>
                <a:cs typeface="+mn-cs"/>
              </a:defRPr>
            </a:lvl1pPr>
          </a:lstStyle>
          <a:p>
            <a:pPr>
              <a:defRPr/>
            </a:pPr>
            <a:endParaRPr lang="en-US"/>
          </a:p>
        </p:txBody>
      </p:sp>
      <p:sp>
        <p:nvSpPr>
          <p:cNvPr id="17415"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0" hangingPunct="0">
              <a:defRPr sz="1300"/>
            </a:lvl1pPr>
          </a:lstStyle>
          <a:p>
            <a:fld id="{0B9DF7D7-6D1A-4B5B-BE1D-3D8E108C0B27}" type="slidenum">
              <a:rPr lang="en-US" altLang="en-US"/>
              <a:pPr/>
              <a:t>‹#›</a:t>
            </a:fld>
            <a:endParaRPr lang="en-US" altLang="en-US"/>
          </a:p>
        </p:txBody>
      </p:sp>
    </p:spTree>
    <p:extLst>
      <p:ext uri="{BB962C8B-B14F-4D97-AF65-F5344CB8AC3E}">
        <p14:creationId xmlns:p14="http://schemas.microsoft.com/office/powerpoint/2010/main" val="186311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Welcome to this series</a:t>
            </a:r>
            <a:r>
              <a:rPr lang="en-US" sz="1800" baseline="0" dirty="0" smtClean="0"/>
              <a:t> of presentations on LXI.  If you are new to LXI, this is the presentation for you</a:t>
            </a:r>
            <a:endParaRPr lang="en-US" sz="1800"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a:t>
            </a:fld>
            <a:endParaRPr lang="en-US" altLang="en-US"/>
          </a:p>
        </p:txBody>
      </p:sp>
    </p:spTree>
    <p:extLst>
      <p:ext uri="{BB962C8B-B14F-4D97-AF65-F5344CB8AC3E}">
        <p14:creationId xmlns:p14="http://schemas.microsoft.com/office/powerpoint/2010/main" val="144505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are connected properly, there will be some sort of indication on the front panel of the LXI device – either a Green LED or icon or other indicator on the front panel display.  A Red LED or LAN Fault message indicates its time for an LXI Reset to restore LAN connectivity.</a:t>
            </a:r>
          </a:p>
          <a:p>
            <a:endParaRPr lang="en-US" baseline="0" dirty="0" smtClean="0"/>
          </a:p>
          <a:p>
            <a:r>
              <a:rPr lang="en-US" baseline="0" dirty="0" smtClean="0"/>
              <a:t>Do you know your computer’s IP address?...its hostname?  There are ways to find out using your operating system.  You need that information if you want to connect to your computer from another computer via Remote Login.  Without that IP address or hostname, you can’t program the LXI device or bring up its Web Page.</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10</a:t>
            </a:fld>
            <a:endParaRPr lang="en-US" altLang="en-US"/>
          </a:p>
        </p:txBody>
      </p:sp>
    </p:spTree>
    <p:extLst>
      <p:ext uri="{BB962C8B-B14F-4D97-AF65-F5344CB8AC3E}">
        <p14:creationId xmlns:p14="http://schemas.microsoft.com/office/powerpoint/2010/main" val="868627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your LXI Device has a front panel display, you can usually find the IP address or hostname under the Utility or System menu.  But, if you are really planning to program that LXI Device, the vendor will have instructed you to install the VISA IO Libraries – Keysight, National Instruments, Tektronix…and there are several others.  These installations provide an LXI Device discovery tool.  </a:t>
            </a:r>
          </a:p>
          <a:p>
            <a:endParaRPr lang="en-US" baseline="0" dirty="0" smtClean="0"/>
          </a:p>
          <a:p>
            <a:r>
              <a:rPr lang="en-US" baseline="0" dirty="0" smtClean="0"/>
              <a:t>The LXI Consortium also provides a light-weight LXI Discovery Tool.  We’ll talk more about the VISA IO Library tools in Building LXI-based Test Systems.  For now, let’s use the LXI Discovery Tool to find the LXI Device and bring up its Web Page</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11</a:t>
            </a:fld>
            <a:endParaRPr lang="en-US" altLang="en-US"/>
          </a:p>
        </p:txBody>
      </p:sp>
    </p:spTree>
    <p:extLst>
      <p:ext uri="{BB962C8B-B14F-4D97-AF65-F5344CB8AC3E}">
        <p14:creationId xmlns:p14="http://schemas.microsoft.com/office/powerpoint/2010/main" val="4025725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demo</a:t>
            </a:r>
            <a:r>
              <a:rPr lang="en-US" baseline="0" dirty="0" smtClean="0"/>
              <a:t> illustrates using the LXI Discovery Tool to find an LXI device.  The demo shows finding the LXI device, bringing up its Welcome Page, and perusing some of the typical pages on an instrument.</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12</a:t>
            </a:fld>
            <a:endParaRPr lang="en-US" altLang="en-US"/>
          </a:p>
        </p:txBody>
      </p:sp>
    </p:spTree>
    <p:extLst>
      <p:ext uri="{BB962C8B-B14F-4D97-AF65-F5344CB8AC3E}">
        <p14:creationId xmlns:p14="http://schemas.microsoft.com/office/powerpoint/2010/main" val="385497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learned</a:t>
            </a:r>
            <a:r>
              <a:rPr lang="en-US" baseline="0" dirty="0" smtClean="0"/>
              <a:t> how to connect to an LXI Device.  There are additional videos on the above topics, and there are papers available with much greater detail found at the LXI Consortium Website.  Refer to this link for access to both videos and documentation.</a:t>
            </a:r>
          </a:p>
          <a:p>
            <a:endParaRPr lang="en-US" baseline="0" dirty="0" smtClean="0"/>
          </a:p>
          <a:p>
            <a:r>
              <a:rPr lang="en-US" baseline="0" dirty="0" smtClean="0"/>
              <a:t>Thank you for your time.</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13</a:t>
            </a:fld>
            <a:endParaRPr lang="en-US" altLang="en-US"/>
          </a:p>
        </p:txBody>
      </p:sp>
    </p:spTree>
    <p:extLst>
      <p:ext uri="{BB962C8B-B14F-4D97-AF65-F5344CB8AC3E}">
        <p14:creationId xmlns:p14="http://schemas.microsoft.com/office/powerpoint/2010/main" val="3271169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This presentation covers key aspects of connecting to LXI Instruments</a:t>
            </a:r>
            <a:r>
              <a:rPr lang="en-US" sz="1800" baseline="0" dirty="0" smtClean="0"/>
              <a:t> as found in the LXI Getting Started Guide</a:t>
            </a:r>
            <a:endParaRPr lang="en-US" sz="1800"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2</a:t>
            </a:fld>
            <a:endParaRPr lang="en-US" altLang="en-US"/>
          </a:p>
        </p:txBody>
      </p:sp>
    </p:spTree>
    <p:extLst>
      <p:ext uri="{BB962C8B-B14F-4D97-AF65-F5344CB8AC3E}">
        <p14:creationId xmlns:p14="http://schemas.microsoft.com/office/powerpoint/2010/main" val="144505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Calibri" pitchFamily="34" charset="0"/>
                <a:ea typeface="+mn-ea"/>
                <a:cs typeface="+mn-cs"/>
              </a:rPr>
              <a:t>Established in 2004…over 55 of the top T&amp;M companies sponsored and developed</a:t>
            </a:r>
            <a:r>
              <a:rPr lang="en-US" sz="1200" b="0" i="0" kern="1200" baseline="0" dirty="0" smtClean="0">
                <a:solidFill>
                  <a:schemeClr val="tx1"/>
                </a:solidFill>
                <a:effectLst/>
                <a:latin typeface="Calibri" pitchFamily="34" charset="0"/>
                <a:ea typeface="+mn-ea"/>
                <a:cs typeface="+mn-cs"/>
              </a:rPr>
              <a:t> </a:t>
            </a:r>
            <a:r>
              <a:rPr lang="en-US" sz="1200" b="0" i="0" kern="1200" dirty="0" smtClean="0">
                <a:solidFill>
                  <a:schemeClr val="tx1"/>
                </a:solidFill>
                <a:effectLst/>
                <a:latin typeface="Calibri" pitchFamily="34" charset="0"/>
                <a:ea typeface="+mn-ea"/>
                <a:cs typeface="+mn-cs"/>
              </a:rPr>
              <a:t>this technology, and there are more than 3600 products in over 50 different product families. LXI (LAN </a:t>
            </a:r>
            <a:r>
              <a:rPr lang="en-US" sz="1200" b="0" i="0" kern="1200" dirty="0" err="1" smtClean="0">
                <a:solidFill>
                  <a:schemeClr val="tx1"/>
                </a:solidFill>
                <a:effectLst/>
                <a:latin typeface="Calibri" pitchFamily="34" charset="0"/>
                <a:ea typeface="+mn-ea"/>
                <a:cs typeface="+mn-cs"/>
              </a:rPr>
              <a:t>eXtensions</a:t>
            </a:r>
            <a:r>
              <a:rPr lang="en-US" sz="1200" b="0" i="0" kern="1200" dirty="0" smtClean="0">
                <a:solidFill>
                  <a:schemeClr val="tx1"/>
                </a:solidFill>
                <a:effectLst/>
                <a:latin typeface="Calibri" pitchFamily="34" charset="0"/>
                <a:ea typeface="+mn-ea"/>
                <a:cs typeface="+mn-cs"/>
              </a:rPr>
              <a:t> for Instrumentation) is the current and future standard for Test</a:t>
            </a:r>
            <a:r>
              <a:rPr lang="en-US" sz="1200" b="0" i="0" kern="1200" baseline="0" dirty="0" smtClean="0">
                <a:solidFill>
                  <a:schemeClr val="tx1"/>
                </a:solidFill>
                <a:effectLst/>
                <a:latin typeface="Calibri" pitchFamily="34" charset="0"/>
                <a:ea typeface="+mn-ea"/>
                <a:cs typeface="+mn-cs"/>
              </a:rPr>
              <a:t> and Measurement Systems</a:t>
            </a:r>
            <a:r>
              <a:rPr lang="en-US" sz="1200" b="0" i="0" kern="1200" dirty="0" smtClean="0">
                <a:solidFill>
                  <a:schemeClr val="tx1"/>
                </a:solidFill>
                <a:effectLst/>
                <a:latin typeface="Calibri" pitchFamily="34" charset="0"/>
                <a:ea typeface="+mn-ea"/>
                <a:cs typeface="+mn-cs"/>
              </a:rPr>
              <a:t>.</a:t>
            </a:r>
          </a:p>
          <a:p>
            <a:endParaRPr lang="en-US" sz="1200" b="0" i="0" kern="1200" dirty="0" smtClean="0">
              <a:solidFill>
                <a:schemeClr val="tx1"/>
              </a:solidFill>
              <a:effectLst/>
              <a:latin typeface="Calibri" pitchFamily="34" charset="0"/>
              <a:ea typeface="+mn-ea"/>
              <a:cs typeface="+mn-cs"/>
            </a:endParaRPr>
          </a:p>
          <a:p>
            <a:r>
              <a:rPr lang="en-US" sz="1200" b="0" i="0" kern="1200" dirty="0" smtClean="0">
                <a:solidFill>
                  <a:schemeClr val="tx1"/>
                </a:solidFill>
                <a:effectLst/>
                <a:latin typeface="Calibri" pitchFamily="34" charset="0"/>
                <a:ea typeface="+mn-ea"/>
                <a:cs typeface="+mn-cs"/>
              </a:rPr>
              <a:t>Prior</a:t>
            </a:r>
            <a:r>
              <a:rPr lang="en-US" sz="1200" b="0" i="0" kern="1200" baseline="0" dirty="0" smtClean="0">
                <a:solidFill>
                  <a:schemeClr val="tx1"/>
                </a:solidFill>
                <a:effectLst/>
                <a:latin typeface="Calibri" pitchFamily="34" charset="0"/>
                <a:ea typeface="+mn-ea"/>
                <a:cs typeface="+mn-cs"/>
              </a:rPr>
              <a:t> to this standard there were LAN-based instruments, but there were as many different ways of configuring these devices as there were products.  With the LXI Standard, all devices behave the same when connecting to LAN, they all come with easy to use IVI Drivers, example programming, and most have added Web Pages for monitoring and controlling functionality.  </a:t>
            </a:r>
          </a:p>
          <a:p>
            <a:endParaRPr lang="en-US" sz="1200" b="0" i="0" kern="1200" baseline="0" dirty="0" smtClean="0">
              <a:solidFill>
                <a:schemeClr val="tx1"/>
              </a:solidFill>
              <a:effectLst/>
              <a:latin typeface="Calibri" pitchFamily="34" charset="0"/>
              <a:ea typeface="+mn-ea"/>
              <a:cs typeface="+mn-cs"/>
            </a:endParaRPr>
          </a:p>
          <a:p>
            <a:r>
              <a:rPr lang="en-US" sz="1200" b="0" i="0" kern="1200" baseline="0" dirty="0" smtClean="0">
                <a:solidFill>
                  <a:schemeClr val="tx1"/>
                </a:solidFill>
                <a:effectLst/>
                <a:latin typeface="Calibri" pitchFamily="34" charset="0"/>
                <a:ea typeface="+mn-ea"/>
                <a:cs typeface="+mn-cs"/>
              </a:rPr>
              <a:t>LAN Connectivity is common, fast, inexpensive, and reliable…all features you want in a test system.</a:t>
            </a:r>
          </a:p>
          <a:p>
            <a:endParaRPr lang="en-US" sz="1200" b="0" i="0" kern="1200" baseline="0" dirty="0" smtClean="0">
              <a:solidFill>
                <a:schemeClr val="tx1"/>
              </a:solidFill>
              <a:effectLst/>
              <a:latin typeface="Calibri"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3</a:t>
            </a:fld>
            <a:endParaRPr lang="en-US" altLang="en-US"/>
          </a:p>
        </p:txBody>
      </p:sp>
    </p:spTree>
    <p:extLst>
      <p:ext uri="{BB962C8B-B14F-4D97-AF65-F5344CB8AC3E}">
        <p14:creationId xmlns:p14="http://schemas.microsoft.com/office/powerpoint/2010/main" val="2891191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 test</a:t>
            </a:r>
            <a:r>
              <a:rPr lang="en-US" baseline="0" dirty="0" smtClean="0"/>
              <a:t> system engineer, it is usually inconvenient and uncomfortable to work next to the test system.  You want the comfort of a quiet office environment to develop your test programs.  Necessity is also a consideration, since the test system you are supporting may be in another country.  LXI provides capability not found in other interfaces…as we shall see.</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4</a:t>
            </a:fld>
            <a:endParaRPr lang="en-US" altLang="en-US"/>
          </a:p>
        </p:txBody>
      </p:sp>
    </p:spTree>
    <p:extLst>
      <p:ext uri="{BB962C8B-B14F-4D97-AF65-F5344CB8AC3E}">
        <p14:creationId xmlns:p14="http://schemas.microsoft.com/office/powerpoint/2010/main" val="2891191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 common solution to Remote</a:t>
            </a:r>
            <a:r>
              <a:rPr lang="en-US" baseline="0" dirty="0" smtClean="0"/>
              <a:t> Login to your test system…nothing special about that.  But, with LXI Devices, that remote connection then provides Web Page access to the various measurement and control devices.  For example, a test is failing, so you step through the test program looking at the result on the Scope Web page.  Hmmm…not right…so, you check the switch path using the Switch Web Page.  Ah…wrong combination of switches…problem solved!  And, you did it from the comfort of your desk.</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5</a:t>
            </a:fld>
            <a:endParaRPr lang="en-US" altLang="en-US"/>
          </a:p>
        </p:txBody>
      </p:sp>
    </p:spTree>
    <p:extLst>
      <p:ext uri="{BB962C8B-B14F-4D97-AF65-F5344CB8AC3E}">
        <p14:creationId xmlns:p14="http://schemas.microsoft.com/office/powerpoint/2010/main" val="2891191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presentation Building</a:t>
            </a:r>
            <a:r>
              <a:rPr lang="en-US" baseline="0" dirty="0" smtClean="0"/>
              <a:t> LXI-based Test Systems, you will learn about connecting multiple LXI devices together.  For now, just learning how one works will solidify your understanding of how they all behave when connecting to LAN.  We’ll follow these key steps in the presentation to connect and use an LXI Device.</a:t>
            </a:r>
          </a:p>
          <a:p>
            <a:endParaRPr lang="en-US" baseline="0" dirty="0" smtClean="0"/>
          </a:p>
          <a:p>
            <a:r>
              <a:rPr lang="en-US" baseline="0" dirty="0" smtClean="0"/>
              <a:t>The image illustrates a typical business network.  Let’s explore this further…</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6</a:t>
            </a:fld>
            <a:endParaRPr lang="en-US" altLang="en-US"/>
          </a:p>
        </p:txBody>
      </p:sp>
    </p:spTree>
    <p:extLst>
      <p:ext uri="{BB962C8B-B14F-4D97-AF65-F5344CB8AC3E}">
        <p14:creationId xmlns:p14="http://schemas.microsoft.com/office/powerpoint/2010/main" val="2891191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most employees,</a:t>
            </a:r>
            <a:r>
              <a:rPr lang="en-US" baseline="0" dirty="0" smtClean="0"/>
              <a:t> you were equipped with a cubicle that has a single LAN port connected to your computer. </a:t>
            </a:r>
          </a:p>
          <a:p>
            <a:endParaRPr lang="en-US" baseline="0" dirty="0" smtClean="0"/>
          </a:p>
          <a:p>
            <a:r>
              <a:rPr lang="en-US" baseline="0" dirty="0" smtClean="0"/>
              <a:t>To connect your LXI device to your computer, you need the listed items.  For this example, you have essentially added LAN ports to your cubicle by adding a LAN Switch.  Your computer is still connected to your companies LAN, but now your LXI Device is connected too.  </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7</a:t>
            </a:fld>
            <a:endParaRPr lang="en-US" altLang="en-US"/>
          </a:p>
        </p:txBody>
      </p:sp>
    </p:spTree>
    <p:extLst>
      <p:ext uri="{BB962C8B-B14F-4D97-AF65-F5344CB8AC3E}">
        <p14:creationId xmlns:p14="http://schemas.microsoft.com/office/powerpoint/2010/main" val="4199535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Office</a:t>
            </a:r>
            <a:r>
              <a:rPr lang="en-US" baseline="0" dirty="0" smtClean="0"/>
              <a:t> computers – especially laptops – are almost always configured for DHCP operation such that when you connect to the company LAN, there is a DHCP Server that provides your computer with an IP address…no matter where you plug in.  </a:t>
            </a:r>
          </a:p>
          <a:p>
            <a:endParaRPr lang="en-US" baseline="0" dirty="0" smtClean="0"/>
          </a:p>
          <a:p>
            <a:r>
              <a:rPr lang="en-US" baseline="0" dirty="0" smtClean="0"/>
              <a:t>LXI Devices operate much like these computers…however…if something goes wrong and you can’t connect, an LXI Device is much more friendly to resolve the situation than your computer.  </a:t>
            </a:r>
          </a:p>
          <a:p>
            <a:endParaRPr lang="en-US" baseline="0" dirty="0" smtClean="0"/>
          </a:p>
          <a:p>
            <a:r>
              <a:rPr lang="en-US" baseline="0" dirty="0" smtClean="0"/>
              <a:t>Where did you get that LXI Device?  Like your mother said when you were little – “Don’t put that in your mouth…you don’t know where it’s been”.  Wise words and appropriate for LAN.  LXI Devices new from the vendor will be configured for DHCP operation, but that LXI Device you borrowed from Bob may have been configured for his specific environment and may not work properly in yours.  LXI Reset to the rescue…</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8</a:t>
            </a:fld>
            <a:endParaRPr lang="en-US" altLang="en-US"/>
          </a:p>
        </p:txBody>
      </p:sp>
    </p:spTree>
    <p:extLst>
      <p:ext uri="{BB962C8B-B14F-4D97-AF65-F5344CB8AC3E}">
        <p14:creationId xmlns:p14="http://schemas.microsoft.com/office/powerpoint/2010/main" val="868627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LXI Reset is a way to restore the LXI device</a:t>
            </a:r>
            <a:r>
              <a:rPr lang="en-US" baseline="0" dirty="0" smtClean="0"/>
              <a:t> to its default LAN configuration – DHCP, and it also clears any password Bob may have used to keep his LXI Device from being accessed.  Since you have the LXI Device in front of you, you have the ability to perform an LXI Reset.</a:t>
            </a:r>
          </a:p>
          <a:p>
            <a:endParaRPr lang="en-US" baseline="0" dirty="0" smtClean="0"/>
          </a:p>
          <a:p>
            <a:r>
              <a:rPr lang="en-US" baseline="0" dirty="0" smtClean="0"/>
              <a:t>The LXI Reset will either be down a couple levels in the front panel menu, or it will be a recessed button on the front or rear of the LXI Device.</a:t>
            </a:r>
          </a:p>
          <a:p>
            <a:endParaRPr lang="en-US" baseline="0" dirty="0" smtClean="0"/>
          </a:p>
          <a:p>
            <a:r>
              <a:rPr lang="en-US" baseline="0" dirty="0" smtClean="0"/>
              <a:t>LXI Reset is protected from accidental access either by a Dialog Box asking if you really want to reset…or by a recessed button.</a:t>
            </a:r>
          </a:p>
          <a:p>
            <a:endParaRPr lang="en-US" baseline="0" dirty="0" smtClean="0"/>
          </a:p>
          <a:p>
            <a:r>
              <a:rPr lang="en-US" baseline="0" dirty="0" smtClean="0"/>
              <a:t>Once pressed the LXI device will now behave properly and connect just like your computer.</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9</a:t>
            </a:fld>
            <a:endParaRPr lang="en-US" altLang="en-US"/>
          </a:p>
        </p:txBody>
      </p:sp>
    </p:spTree>
    <p:extLst>
      <p:ext uri="{BB962C8B-B14F-4D97-AF65-F5344CB8AC3E}">
        <p14:creationId xmlns:p14="http://schemas.microsoft.com/office/powerpoint/2010/main" val="2628446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LXI_CoverTempla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userDrawn="1"/>
        </p:nvSpPr>
        <p:spPr bwMode="auto">
          <a:xfrm>
            <a:off x="6248400" y="6172200"/>
            <a:ext cx="2133600" cy="244475"/>
          </a:xfrm>
          <a:prstGeom prst="rect">
            <a:avLst/>
          </a:prstGeom>
          <a:noFill/>
          <a:ln w="9525">
            <a:noFill/>
            <a:miter lim="800000"/>
            <a:headEnd/>
            <a:tailEnd/>
          </a:ln>
        </p:spPr>
        <p:txBody>
          <a:bodyPr lIns="0" tIns="0" rIns="0" bIns="0">
            <a:spAutoFit/>
          </a:bodyPr>
          <a:lstStyle/>
          <a:p>
            <a:pPr algn="ctr" eaLnBrk="0" hangingPunct="0">
              <a:spcBef>
                <a:spcPct val="50000"/>
              </a:spcBef>
              <a:defRPr/>
            </a:pPr>
            <a:r>
              <a:rPr lang="en-US" sz="1600" i="1">
                <a:solidFill>
                  <a:srgbClr val="343882"/>
                </a:solidFill>
                <a:latin typeface="Arial Narrow" pitchFamily="34" charset="0"/>
                <a:ea typeface="ヒラギノ角ゴ Pro W3" pitchFamily="1" charset="-128"/>
                <a:cs typeface="+mn-cs"/>
              </a:rPr>
              <a:t>www.lxistandard.org</a:t>
            </a:r>
          </a:p>
        </p:txBody>
      </p:sp>
      <p:sp>
        <p:nvSpPr>
          <p:cNvPr id="3074" name="Rectangle 2"/>
          <p:cNvSpPr>
            <a:spLocks noGrp="1" noChangeArrowheads="1"/>
          </p:cNvSpPr>
          <p:nvPr>
            <p:ph type="ctrTitle"/>
          </p:nvPr>
        </p:nvSpPr>
        <p:spPr>
          <a:xfrm>
            <a:off x="914400" y="2743200"/>
            <a:ext cx="4876800" cy="1676400"/>
          </a:xfrm>
        </p:spPr>
        <p:txBody>
          <a:bodyPr lIns="0" tIns="0" rIns="0" bIns="0"/>
          <a:lstStyle>
            <a:lvl1pPr>
              <a:defRPr/>
            </a:lvl1pPr>
          </a:lstStyle>
          <a:p>
            <a:r>
              <a:rPr lang="en-US"/>
              <a:t>Click to edit Master title style</a:t>
            </a:r>
          </a:p>
        </p:txBody>
      </p:sp>
      <p:sp>
        <p:nvSpPr>
          <p:cNvPr id="3075" name="Rectangle 3"/>
          <p:cNvSpPr>
            <a:spLocks noGrp="1" noChangeArrowheads="1"/>
          </p:cNvSpPr>
          <p:nvPr>
            <p:ph type="subTitle" idx="1"/>
          </p:nvPr>
        </p:nvSpPr>
        <p:spPr>
          <a:xfrm>
            <a:off x="914400" y="4495800"/>
            <a:ext cx="4724400" cy="1752600"/>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val="248006651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927562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09600"/>
            <a:ext cx="20574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60198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379446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082703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1159933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358631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712309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9758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32433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213530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4700933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7" descr="LXI_PageTemplat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2"/>
          <p:cNvSpPr>
            <a:spLocks noGrp="1" noChangeArrowheads="1"/>
          </p:cNvSpPr>
          <p:nvPr>
            <p:ph type="title"/>
          </p:nvPr>
        </p:nvSpPr>
        <p:spPr bwMode="auto">
          <a:xfrm>
            <a:off x="685800" y="609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0180"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Text Box 8"/>
          <p:cNvSpPr txBox="1">
            <a:spLocks noChangeArrowheads="1"/>
          </p:cNvSpPr>
          <p:nvPr userDrawn="1"/>
        </p:nvSpPr>
        <p:spPr bwMode="auto">
          <a:xfrm>
            <a:off x="685800" y="6618288"/>
            <a:ext cx="2133600" cy="152400"/>
          </a:xfrm>
          <a:prstGeom prst="rect">
            <a:avLst/>
          </a:prstGeom>
          <a:noFill/>
          <a:ln w="9525">
            <a:noFill/>
            <a:miter lim="800000"/>
            <a:headEnd/>
            <a:tailEnd/>
          </a:ln>
        </p:spPr>
        <p:txBody>
          <a:bodyPr lIns="0" tIns="0" rIns="0" bIns="0">
            <a:spAutoFit/>
          </a:bodyPr>
          <a:lstStyle/>
          <a:p>
            <a:pPr eaLnBrk="0" hangingPunct="0">
              <a:spcBef>
                <a:spcPct val="50000"/>
              </a:spcBef>
              <a:defRPr/>
            </a:pPr>
            <a:r>
              <a:rPr lang="en-US" sz="1000" i="1">
                <a:solidFill>
                  <a:srgbClr val="343882"/>
                </a:solidFill>
                <a:latin typeface="Arial Narrow Bold" pitchFamily="1" charset="0"/>
                <a:ea typeface="ヒラギノ角ゴ Pro W3" pitchFamily="1" charset="-128"/>
                <a:cs typeface="+mn-cs"/>
              </a:rPr>
              <a:t>www.lxistandard.org</a:t>
            </a:r>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l" rtl="0" eaLnBrk="0" fontAlgn="base" hangingPunct="0">
        <a:spcBef>
          <a:spcPct val="0"/>
        </a:spcBef>
        <a:spcAft>
          <a:spcPct val="0"/>
        </a:spcAft>
        <a:defRPr sz="4400" b="1">
          <a:solidFill>
            <a:srgbClr val="852E14"/>
          </a:solidFill>
          <a:latin typeface="+mj-lt"/>
          <a:ea typeface="+mj-ea"/>
          <a:cs typeface="ヒラギノ角ゴ Pro W3"/>
        </a:defRPr>
      </a:lvl1pPr>
      <a:lvl2pPr algn="l" rtl="0" eaLnBrk="0" fontAlgn="base" hangingPunct="0">
        <a:spcBef>
          <a:spcPct val="0"/>
        </a:spcBef>
        <a:spcAft>
          <a:spcPct val="0"/>
        </a:spcAft>
        <a:defRPr sz="4400" b="1">
          <a:solidFill>
            <a:srgbClr val="852E14"/>
          </a:solidFill>
          <a:latin typeface="Arial" charset="0"/>
          <a:ea typeface="ヒラギノ角ゴ Pro W3" pitchFamily="1" charset="-128"/>
          <a:cs typeface="ヒラギノ角ゴ Pro W3"/>
        </a:defRPr>
      </a:lvl2pPr>
      <a:lvl3pPr algn="l" rtl="0" eaLnBrk="0" fontAlgn="base" hangingPunct="0">
        <a:spcBef>
          <a:spcPct val="0"/>
        </a:spcBef>
        <a:spcAft>
          <a:spcPct val="0"/>
        </a:spcAft>
        <a:defRPr sz="4400" b="1">
          <a:solidFill>
            <a:srgbClr val="852E14"/>
          </a:solidFill>
          <a:latin typeface="Arial" charset="0"/>
          <a:ea typeface="ヒラギノ角ゴ Pro W3" pitchFamily="1" charset="-128"/>
          <a:cs typeface="ヒラギノ角ゴ Pro W3"/>
        </a:defRPr>
      </a:lvl3pPr>
      <a:lvl4pPr algn="l" rtl="0" eaLnBrk="0" fontAlgn="base" hangingPunct="0">
        <a:spcBef>
          <a:spcPct val="0"/>
        </a:spcBef>
        <a:spcAft>
          <a:spcPct val="0"/>
        </a:spcAft>
        <a:defRPr sz="4400" b="1">
          <a:solidFill>
            <a:srgbClr val="852E14"/>
          </a:solidFill>
          <a:latin typeface="Arial" charset="0"/>
          <a:ea typeface="ヒラギノ角ゴ Pro W3" pitchFamily="1" charset="-128"/>
          <a:cs typeface="ヒラギノ角ゴ Pro W3"/>
        </a:defRPr>
      </a:lvl4pPr>
      <a:lvl5pPr algn="l" rtl="0" eaLnBrk="0" fontAlgn="base" hangingPunct="0">
        <a:spcBef>
          <a:spcPct val="0"/>
        </a:spcBef>
        <a:spcAft>
          <a:spcPct val="0"/>
        </a:spcAft>
        <a:defRPr sz="4400" b="1">
          <a:solidFill>
            <a:srgbClr val="852E14"/>
          </a:solidFill>
          <a:latin typeface="Arial" charset="0"/>
          <a:ea typeface="ヒラギノ角ゴ Pro W3" pitchFamily="1" charset="-128"/>
          <a:cs typeface="ヒラギノ角ゴ Pro W3"/>
        </a:defRPr>
      </a:lvl5pPr>
      <a:lvl6pPr marL="457200" algn="l" rtl="0" fontAlgn="base">
        <a:spcBef>
          <a:spcPct val="0"/>
        </a:spcBef>
        <a:spcAft>
          <a:spcPct val="0"/>
        </a:spcAft>
        <a:defRPr sz="4400" b="1">
          <a:solidFill>
            <a:srgbClr val="852E14"/>
          </a:solidFill>
          <a:latin typeface="Arial" charset="0"/>
          <a:ea typeface="ヒラギノ角ゴ Pro W3" pitchFamily="1" charset="-128"/>
        </a:defRPr>
      </a:lvl6pPr>
      <a:lvl7pPr marL="914400" algn="l" rtl="0" fontAlgn="base">
        <a:spcBef>
          <a:spcPct val="0"/>
        </a:spcBef>
        <a:spcAft>
          <a:spcPct val="0"/>
        </a:spcAft>
        <a:defRPr sz="4400" b="1">
          <a:solidFill>
            <a:srgbClr val="852E14"/>
          </a:solidFill>
          <a:latin typeface="Arial" charset="0"/>
          <a:ea typeface="ヒラギノ角ゴ Pro W3" pitchFamily="1" charset="-128"/>
        </a:defRPr>
      </a:lvl7pPr>
      <a:lvl8pPr marL="1371600" algn="l" rtl="0" fontAlgn="base">
        <a:spcBef>
          <a:spcPct val="0"/>
        </a:spcBef>
        <a:spcAft>
          <a:spcPct val="0"/>
        </a:spcAft>
        <a:defRPr sz="4400" b="1">
          <a:solidFill>
            <a:srgbClr val="852E14"/>
          </a:solidFill>
          <a:latin typeface="Arial" charset="0"/>
          <a:ea typeface="ヒラギノ角ゴ Pro W3" pitchFamily="1" charset="-128"/>
        </a:defRPr>
      </a:lvl8pPr>
      <a:lvl9pPr marL="1828800" algn="l" rtl="0" fontAlgn="base">
        <a:spcBef>
          <a:spcPct val="0"/>
        </a:spcBef>
        <a:spcAft>
          <a:spcPct val="0"/>
        </a:spcAft>
        <a:defRPr sz="4400" b="1">
          <a:solidFill>
            <a:srgbClr val="852E14"/>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5.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www.lxistandard.org/About/Guides-for-using-LXI.aspx"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21"/>
          <p:cNvSpPr>
            <a:spLocks noGrp="1"/>
          </p:cNvSpPr>
          <p:nvPr>
            <p:ph type="ctrTitle"/>
          </p:nvPr>
        </p:nvSpPr>
        <p:spPr>
          <a:xfrm>
            <a:off x="1066800" y="3581400"/>
            <a:ext cx="6934200" cy="1676400"/>
          </a:xfrm>
        </p:spPr>
        <p:txBody>
          <a:bodyPr/>
          <a:lstStyle/>
          <a:p>
            <a:r>
              <a:rPr lang="en-US" altLang="en-US" sz="3200" dirty="0" smtClean="0"/>
              <a:t>Connecting with </a:t>
            </a:r>
            <a:r>
              <a:rPr lang="en-US" altLang="en-US" sz="3200" dirty="0"/>
              <a:t>LXI</a:t>
            </a:r>
          </a:p>
        </p:txBody>
      </p:sp>
      <p:sp>
        <p:nvSpPr>
          <p:cNvPr id="14338" name="Subtitle 22"/>
          <p:cNvSpPr>
            <a:spLocks noGrp="1"/>
          </p:cNvSpPr>
          <p:nvPr>
            <p:ph type="subTitle" idx="1"/>
          </p:nvPr>
        </p:nvSpPr>
        <p:spPr>
          <a:xfrm>
            <a:off x="990600" y="4114800"/>
            <a:ext cx="7772400" cy="1295400"/>
          </a:xfrm>
        </p:spPr>
        <p:txBody>
          <a:bodyPr/>
          <a:lstStyle/>
          <a:p>
            <a:r>
              <a:rPr lang="en-US" altLang="en-US" sz="2400" b="1" dirty="0"/>
              <a:t>LXI Consortium Presentation</a:t>
            </a:r>
          </a:p>
          <a:p>
            <a:r>
              <a:rPr lang="en-US" altLang="en-US" sz="2400" b="1" dirty="0" smtClean="0"/>
              <a:t>May 14, </a:t>
            </a:r>
            <a:r>
              <a:rPr lang="en-US" altLang="en-US" sz="2400" b="1" dirty="0"/>
              <a:t>2017</a:t>
            </a:r>
          </a:p>
        </p:txBody>
      </p:sp>
      <p:sp>
        <p:nvSpPr>
          <p:cNvPr id="2" name="Rectangle 1"/>
          <p:cNvSpPr/>
          <p:nvPr/>
        </p:nvSpPr>
        <p:spPr>
          <a:xfrm>
            <a:off x="990600" y="2598003"/>
            <a:ext cx="4572000" cy="830997"/>
          </a:xfrm>
          <a:prstGeom prst="rect">
            <a:avLst/>
          </a:prstGeom>
        </p:spPr>
        <p:txBody>
          <a:bodyPr>
            <a:spAutoFit/>
          </a:bodyPr>
          <a:lstStyle/>
          <a:p>
            <a:pPr marL="0" indent="0">
              <a:buNone/>
            </a:pPr>
            <a:r>
              <a:rPr lang="en-US" altLang="en-US" b="1" kern="0" dirty="0"/>
              <a:t>L</a:t>
            </a:r>
            <a:r>
              <a:rPr lang="en-US" altLang="en-US" kern="0" dirty="0"/>
              <a:t>AN e</a:t>
            </a:r>
            <a:r>
              <a:rPr lang="en-US" altLang="en-US" b="1" kern="0" dirty="0"/>
              <a:t>X</a:t>
            </a:r>
            <a:r>
              <a:rPr lang="en-US" altLang="en-US" kern="0" dirty="0"/>
              <a:t>tentions for </a:t>
            </a:r>
            <a:r>
              <a:rPr lang="en-US" altLang="en-US" b="1" kern="0" dirty="0"/>
              <a:t>I</a:t>
            </a:r>
            <a:r>
              <a:rPr lang="en-US" altLang="en-US" kern="0" dirty="0"/>
              <a:t>nstrumentation</a:t>
            </a:r>
          </a:p>
        </p:txBody>
      </p:sp>
    </p:spTree>
    <p:extLst>
      <p:ext uri="{BB962C8B-B14F-4D97-AF65-F5344CB8AC3E}">
        <p14:creationId xmlns:p14="http://schemas.microsoft.com/office/powerpoint/2010/main" val="160887793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Connect – Success!</a:t>
            </a:r>
            <a:endParaRPr lang="en-US" altLang="en-US" dirty="0"/>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848"/>
          <a:stretch/>
        </p:blipFill>
        <p:spPr bwMode="auto">
          <a:xfrm>
            <a:off x="1862674" y="834178"/>
            <a:ext cx="5544601" cy="5029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726150" y="5980274"/>
            <a:ext cx="5817650" cy="400110"/>
          </a:xfrm>
          <a:prstGeom prst="rect">
            <a:avLst/>
          </a:prstGeom>
          <a:noFill/>
        </p:spPr>
        <p:txBody>
          <a:bodyPr wrap="square" rtlCol="0">
            <a:spAutoFit/>
          </a:bodyPr>
          <a:lstStyle/>
          <a:p>
            <a:r>
              <a:rPr lang="en-US" sz="2000" b="1" dirty="0"/>
              <a:t>… but, I need its IP address to talk to it</a:t>
            </a:r>
          </a:p>
        </p:txBody>
      </p:sp>
      <p:sp>
        <p:nvSpPr>
          <p:cNvPr id="2" name="TextBox 1"/>
          <p:cNvSpPr txBox="1"/>
          <p:nvPr/>
        </p:nvSpPr>
        <p:spPr>
          <a:xfrm>
            <a:off x="7162800" y="3657600"/>
            <a:ext cx="1676400" cy="1015663"/>
          </a:xfrm>
          <a:prstGeom prst="rect">
            <a:avLst/>
          </a:prstGeom>
          <a:noFill/>
        </p:spPr>
        <p:txBody>
          <a:bodyPr wrap="square" rtlCol="0">
            <a:spAutoFit/>
          </a:bodyPr>
          <a:lstStyle/>
          <a:p>
            <a:r>
              <a:rPr lang="en-US" sz="2000" dirty="0" smtClean="0">
                <a:solidFill>
                  <a:srgbClr val="0070C0"/>
                </a:solidFill>
              </a:rPr>
              <a:t>Indicator shows LAN status</a:t>
            </a:r>
            <a:endParaRPr lang="en-US" sz="2000" dirty="0">
              <a:solidFill>
                <a:srgbClr val="0070C0"/>
              </a:solidFill>
            </a:endParaRPr>
          </a:p>
        </p:txBody>
      </p:sp>
    </p:spTree>
    <p:extLst>
      <p:ext uri="{BB962C8B-B14F-4D97-AF65-F5344CB8AC3E}">
        <p14:creationId xmlns:p14="http://schemas.microsoft.com/office/powerpoint/2010/main" val="164376053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Discover – How to find the device</a:t>
            </a:r>
            <a:endParaRPr lang="en-US" altLang="en-US" dirty="0"/>
          </a:p>
        </p:txBody>
      </p:sp>
      <p:pic>
        <p:nvPicPr>
          <p:cNvPr id="3" name="Picture 2"/>
          <p:cNvPicPr/>
          <p:nvPr/>
        </p:nvPicPr>
        <p:blipFill>
          <a:blip r:embed="rId3" cstate="print"/>
          <a:srcRect/>
          <a:stretch>
            <a:fillRect/>
          </a:stretch>
        </p:blipFill>
        <p:spPr bwMode="auto">
          <a:xfrm>
            <a:off x="5410200" y="1219200"/>
            <a:ext cx="3429000" cy="3581400"/>
          </a:xfrm>
          <a:prstGeom prst="rect">
            <a:avLst/>
          </a:prstGeom>
          <a:noFill/>
          <a:ln w="9525">
            <a:noFill/>
            <a:miter lim="800000"/>
            <a:headEnd/>
            <a:tailEnd/>
          </a:ln>
        </p:spPr>
      </p:pic>
      <p:sp>
        <p:nvSpPr>
          <p:cNvPr id="6" name="TextBox 5"/>
          <p:cNvSpPr txBox="1"/>
          <p:nvPr/>
        </p:nvSpPr>
        <p:spPr>
          <a:xfrm>
            <a:off x="914399" y="5001161"/>
            <a:ext cx="3886201" cy="1631216"/>
          </a:xfrm>
          <a:prstGeom prst="rect">
            <a:avLst/>
          </a:prstGeom>
          <a:noFill/>
        </p:spPr>
        <p:txBody>
          <a:bodyPr wrap="square" rtlCol="0">
            <a:spAutoFit/>
          </a:bodyPr>
          <a:lstStyle/>
          <a:p>
            <a:r>
              <a:rPr lang="en-US" sz="2000" b="1" dirty="0"/>
              <a:t>…you need an IP Address or </a:t>
            </a:r>
            <a:r>
              <a:rPr lang="en-US" sz="2000" b="1" dirty="0" smtClean="0"/>
              <a:t>Hostname to bring up Web Page or program device</a:t>
            </a:r>
            <a:endParaRPr lang="en-US" sz="2000" b="1" dirty="0"/>
          </a:p>
          <a:p>
            <a:endParaRPr lang="en-US" sz="2000" dirty="0"/>
          </a:p>
          <a:p>
            <a:pPr marL="342900" indent="-342900">
              <a:buFont typeface="Arial" panose="020B0604020202020204" pitchFamily="34" charset="0"/>
              <a:buChar char="•"/>
            </a:pPr>
            <a:endParaRPr lang="en-US" sz="2000" dirty="0"/>
          </a:p>
        </p:txBody>
      </p:sp>
      <p:sp>
        <p:nvSpPr>
          <p:cNvPr id="7" name="TextBox 6"/>
          <p:cNvSpPr txBox="1"/>
          <p:nvPr/>
        </p:nvSpPr>
        <p:spPr>
          <a:xfrm>
            <a:off x="5638799" y="4998184"/>
            <a:ext cx="3200401" cy="1631216"/>
          </a:xfrm>
          <a:prstGeom prst="rect">
            <a:avLst/>
          </a:prstGeom>
          <a:noFill/>
        </p:spPr>
        <p:txBody>
          <a:bodyPr wrap="square" rtlCol="0">
            <a:spAutoFit/>
          </a:bodyPr>
          <a:lstStyle/>
          <a:p>
            <a:r>
              <a:rPr lang="en-US" sz="2000" b="1" dirty="0"/>
              <a:t>Discovery Tools</a:t>
            </a:r>
          </a:p>
          <a:p>
            <a:pPr marL="342900" indent="-342900">
              <a:buFont typeface="Arial" panose="020B0604020202020204" pitchFamily="34" charset="0"/>
              <a:buChar char="•"/>
            </a:pPr>
            <a:r>
              <a:rPr lang="en-US" sz="2000" dirty="0"/>
              <a:t>LXI Discovery Tool</a:t>
            </a:r>
          </a:p>
          <a:p>
            <a:pPr marL="342900" indent="-342900">
              <a:buFont typeface="Arial" panose="020B0604020202020204" pitchFamily="34" charset="0"/>
              <a:buChar char="•"/>
            </a:pPr>
            <a:r>
              <a:rPr lang="en-US" sz="2000" dirty="0"/>
              <a:t>Keysight IO Connect</a:t>
            </a:r>
          </a:p>
          <a:p>
            <a:pPr marL="342900" indent="-342900">
              <a:buFont typeface="Arial" panose="020B0604020202020204" pitchFamily="34" charset="0"/>
              <a:buChar char="•"/>
            </a:pPr>
            <a:r>
              <a:rPr lang="en-US" sz="2000" dirty="0"/>
              <a:t>NI Max</a:t>
            </a:r>
          </a:p>
          <a:p>
            <a:pPr marL="342900" indent="-342900">
              <a:buFont typeface="Arial" panose="020B0604020202020204" pitchFamily="34" charset="0"/>
              <a:buChar char="•"/>
            </a:pPr>
            <a:endParaRPr lang="en-US" sz="2000" dirty="0"/>
          </a:p>
        </p:txBody>
      </p:sp>
      <p:pic>
        <p:nvPicPr>
          <p:cNvPr id="2" name="Picture 1"/>
          <p:cNvPicPr>
            <a:picLocks noChangeAspect="1"/>
          </p:cNvPicPr>
          <p:nvPr/>
        </p:nvPicPr>
        <p:blipFill rotWithShape="1">
          <a:blip r:embed="rId4"/>
          <a:srcRect r="772"/>
          <a:stretch/>
        </p:blipFill>
        <p:spPr>
          <a:xfrm>
            <a:off x="685800" y="1371600"/>
            <a:ext cx="4582008" cy="3200400"/>
          </a:xfrm>
          <a:prstGeom prst="rect">
            <a:avLst/>
          </a:prstGeom>
        </p:spPr>
      </p:pic>
    </p:spTree>
    <p:extLst>
      <p:ext uri="{BB962C8B-B14F-4D97-AF65-F5344CB8AC3E}">
        <p14:creationId xmlns:p14="http://schemas.microsoft.com/office/powerpoint/2010/main" val="55641418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Quick Demo</a:t>
            </a:r>
            <a:endParaRPr lang="en-US" alt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6417" y="3962399"/>
            <a:ext cx="2601967"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8848"/>
          <a:stretch/>
        </p:blipFill>
        <p:spPr bwMode="auto">
          <a:xfrm>
            <a:off x="838200" y="1295400"/>
            <a:ext cx="3608217" cy="3273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5">
            <a:clrChange>
              <a:clrFrom>
                <a:srgbClr val="FFFFFE"/>
              </a:clrFrom>
              <a:clrTo>
                <a:srgbClr val="FFFFFE">
                  <a:alpha val="0"/>
                </a:srgbClr>
              </a:clrTo>
            </a:clrChange>
            <a:extLst>
              <a:ext uri="{28A0092B-C50C-407E-A947-70E740481C1C}">
                <a14:useLocalDpi xmlns:a14="http://schemas.microsoft.com/office/drawing/2010/main" val="0"/>
              </a:ext>
            </a:extLst>
          </a:blip>
          <a:srcRect l="4241" t="25735" r="66839" b="57353"/>
          <a:stretch/>
        </p:blipFill>
        <p:spPr bwMode="auto">
          <a:xfrm>
            <a:off x="2642308" y="3559968"/>
            <a:ext cx="1504950" cy="76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3894" y="380999"/>
            <a:ext cx="3268980"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641418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832705" y="1524000"/>
            <a:ext cx="3815495" cy="609600"/>
          </a:xfrm>
          <a:prstGeom prst="roundRect">
            <a:avLst/>
          </a:prstGeom>
          <a:solidFill>
            <a:srgbClr val="FFFF00">
              <a:alpha val="26000"/>
            </a:srgbClr>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4250" y="762000"/>
            <a:ext cx="1733550" cy="2069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533400" y="304800"/>
            <a:ext cx="8229600" cy="762000"/>
          </a:xfrm>
        </p:spPr>
        <p:txBody>
          <a:bodyPr/>
          <a:lstStyle/>
          <a:p>
            <a:r>
              <a:rPr lang="en-US" altLang="en-US" sz="2800" dirty="0"/>
              <a:t>Next Steps – Guides/Videos for Using LXI</a:t>
            </a:r>
            <a:endParaRPr lang="en-US" altLang="en-US" dirty="0"/>
          </a:p>
        </p:txBody>
      </p:sp>
      <p:sp>
        <p:nvSpPr>
          <p:cNvPr id="3" name="Rectangle 3"/>
          <p:cNvSpPr txBox="1">
            <a:spLocks noChangeArrowheads="1"/>
          </p:cNvSpPr>
          <p:nvPr/>
        </p:nvSpPr>
        <p:spPr bwMode="auto">
          <a:xfrm>
            <a:off x="938151" y="1189512"/>
            <a:ext cx="7278688" cy="376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endParaRPr lang="en-US" altLang="en-US" sz="2400" kern="0" dirty="0"/>
          </a:p>
          <a:p>
            <a:r>
              <a:rPr lang="en-US" altLang="en-US" sz="2400" kern="0" dirty="0" smtClean="0"/>
              <a:t>Connecting </a:t>
            </a:r>
            <a:r>
              <a:rPr lang="en-US" altLang="en-US" sz="2400" kern="0" dirty="0" smtClean="0"/>
              <a:t>with LXI</a:t>
            </a:r>
            <a:endParaRPr lang="en-US" altLang="en-US" sz="2400" kern="0" dirty="0"/>
          </a:p>
          <a:p>
            <a:r>
              <a:rPr lang="en-US" altLang="en-US" sz="2400" kern="0" dirty="0"/>
              <a:t>Building LXI-Based Test Systems</a:t>
            </a:r>
          </a:p>
          <a:p>
            <a:r>
              <a:rPr lang="en-US" altLang="en-US" sz="2400" kern="0" dirty="0"/>
              <a:t>Introducing LXI To Your Network Administrator</a:t>
            </a:r>
          </a:p>
          <a:p>
            <a:r>
              <a:rPr lang="en-US" altLang="en-US" sz="2400" kern="0" dirty="0"/>
              <a:t>Maximizing Performance of LXI-Based Test System</a:t>
            </a:r>
          </a:p>
          <a:p>
            <a:r>
              <a:rPr lang="en-US" altLang="en-US" sz="2400" kern="0" dirty="0"/>
              <a:t>Test Systems Using LXI</a:t>
            </a:r>
          </a:p>
          <a:p>
            <a:r>
              <a:rPr lang="en-US" altLang="en-US" sz="2400" kern="0" dirty="0"/>
              <a:t>LXI Networking Basics</a:t>
            </a:r>
          </a:p>
          <a:p>
            <a:endParaRPr lang="en-US" altLang="en-US" sz="2400" kern="0" dirty="0"/>
          </a:p>
          <a:p>
            <a:pPr marL="0" indent="0">
              <a:buNone/>
            </a:pPr>
            <a:r>
              <a:rPr lang="en-US" altLang="en-US" sz="2400" kern="0" dirty="0">
                <a:hlinkClick r:id="rId4"/>
              </a:rPr>
              <a:t>http://www.lxistandard.org/About/Guides-for-using-LXI.aspx</a:t>
            </a:r>
            <a:endParaRPr lang="en-US" altLang="en-US" sz="2400" kern="0" dirty="0"/>
          </a:p>
          <a:p>
            <a:pPr marL="0" indent="0">
              <a:buNone/>
            </a:pPr>
            <a:endParaRPr lang="en-US" altLang="en-US" sz="2400" kern="0" dirty="0"/>
          </a:p>
          <a:p>
            <a:pPr marL="0" indent="0">
              <a:buNone/>
            </a:pPr>
            <a:endParaRPr lang="en-US" altLang="en-US" sz="2400" kern="0" dirty="0"/>
          </a:p>
        </p:txBody>
      </p:sp>
    </p:spTree>
    <p:extLst>
      <p:ext uri="{BB962C8B-B14F-4D97-AF65-F5344CB8AC3E}">
        <p14:creationId xmlns:p14="http://schemas.microsoft.com/office/powerpoint/2010/main" val="111212307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21"/>
          <p:cNvSpPr>
            <a:spLocks noGrp="1"/>
          </p:cNvSpPr>
          <p:nvPr>
            <p:ph type="ctrTitle"/>
          </p:nvPr>
        </p:nvSpPr>
        <p:spPr>
          <a:xfrm>
            <a:off x="1066800" y="3581400"/>
            <a:ext cx="6934200" cy="1676400"/>
          </a:xfrm>
        </p:spPr>
        <p:txBody>
          <a:bodyPr/>
          <a:lstStyle/>
          <a:p>
            <a:r>
              <a:rPr lang="en-US" altLang="en-US" sz="3200" dirty="0" smtClean="0"/>
              <a:t>Connecting with </a:t>
            </a:r>
            <a:r>
              <a:rPr lang="en-US" altLang="en-US" sz="3200" dirty="0"/>
              <a:t>LXI</a:t>
            </a:r>
          </a:p>
        </p:txBody>
      </p:sp>
      <p:sp>
        <p:nvSpPr>
          <p:cNvPr id="14338" name="Subtitle 22"/>
          <p:cNvSpPr>
            <a:spLocks noGrp="1"/>
          </p:cNvSpPr>
          <p:nvPr>
            <p:ph type="subTitle" idx="1"/>
          </p:nvPr>
        </p:nvSpPr>
        <p:spPr>
          <a:xfrm>
            <a:off x="990600" y="4114800"/>
            <a:ext cx="7772400" cy="1295400"/>
          </a:xfrm>
        </p:spPr>
        <p:txBody>
          <a:bodyPr/>
          <a:lstStyle/>
          <a:p>
            <a:r>
              <a:rPr lang="en-US" altLang="en-US" sz="2400" b="1" dirty="0"/>
              <a:t>LXI Consortium Presentation</a:t>
            </a:r>
          </a:p>
          <a:p>
            <a:r>
              <a:rPr lang="en-US" altLang="en-US" sz="2400" b="1" dirty="0" smtClean="0"/>
              <a:t>May 14, </a:t>
            </a:r>
            <a:r>
              <a:rPr lang="en-US" altLang="en-US" sz="2400" b="1" dirty="0"/>
              <a:t>2017</a:t>
            </a:r>
          </a:p>
        </p:txBody>
      </p:sp>
      <p:sp>
        <p:nvSpPr>
          <p:cNvPr id="2" name="Rectangle 1"/>
          <p:cNvSpPr/>
          <p:nvPr/>
        </p:nvSpPr>
        <p:spPr>
          <a:xfrm>
            <a:off x="990600" y="2598003"/>
            <a:ext cx="4572000" cy="830997"/>
          </a:xfrm>
          <a:prstGeom prst="rect">
            <a:avLst/>
          </a:prstGeom>
        </p:spPr>
        <p:txBody>
          <a:bodyPr>
            <a:spAutoFit/>
          </a:bodyPr>
          <a:lstStyle/>
          <a:p>
            <a:pPr marL="0" indent="0">
              <a:buNone/>
            </a:pPr>
            <a:r>
              <a:rPr lang="en-US" altLang="en-US" b="1" kern="0" dirty="0"/>
              <a:t>L</a:t>
            </a:r>
            <a:r>
              <a:rPr lang="en-US" altLang="en-US" kern="0" dirty="0"/>
              <a:t>AN e</a:t>
            </a:r>
            <a:r>
              <a:rPr lang="en-US" altLang="en-US" b="1" kern="0" dirty="0"/>
              <a:t>X</a:t>
            </a:r>
            <a:r>
              <a:rPr lang="en-US" altLang="en-US" kern="0" dirty="0"/>
              <a:t>tentions for </a:t>
            </a:r>
            <a:r>
              <a:rPr lang="en-US" altLang="en-US" b="1" kern="0" dirty="0"/>
              <a:t>I</a:t>
            </a:r>
            <a:r>
              <a:rPr lang="en-US" altLang="en-US" kern="0" dirty="0"/>
              <a:t>nstrumentation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533400"/>
            <a:ext cx="2933078" cy="3757613"/>
          </a:xfrm>
          <a:prstGeom prst="rect">
            <a:avLst/>
          </a:prstGeom>
          <a:noFill/>
          <a:ln w="15875">
            <a:solidFill>
              <a:srgbClr val="002060"/>
            </a:solidFill>
            <a:miter lim="800000"/>
            <a:headEnd/>
            <a:tailEnd/>
          </a:ln>
          <a:effectLst>
            <a:innerShdw blurRad="63500" dist="50800" dir="2700000">
              <a:prstClr val="black">
                <a:alpha val="50000"/>
              </a:prstClr>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6770550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txBox="1">
            <a:spLocks noChangeArrowheads="1"/>
          </p:cNvSpPr>
          <p:nvPr/>
        </p:nvSpPr>
        <p:spPr bwMode="auto">
          <a:xfrm>
            <a:off x="1219200" y="914400"/>
            <a:ext cx="7278688" cy="188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altLang="en-US" sz="2000" kern="0" dirty="0"/>
              <a:t>Over 3600 Instruments are LXI Conformant</a:t>
            </a:r>
          </a:p>
          <a:p>
            <a:r>
              <a:rPr lang="en-US" altLang="en-US" sz="2000" kern="0" dirty="0"/>
              <a:t>All LXI Devices connect the same over </a:t>
            </a:r>
            <a:r>
              <a:rPr lang="en-US" altLang="en-US" sz="2000" kern="0" dirty="0" smtClean="0"/>
              <a:t>LAN</a:t>
            </a:r>
          </a:p>
          <a:p>
            <a:r>
              <a:rPr lang="en-US" altLang="en-US" sz="2000" kern="0" dirty="0" smtClean="0"/>
              <a:t>All LXI Devices come with an IVI Driver</a:t>
            </a:r>
            <a:endParaRPr lang="en-US" altLang="en-US" sz="2000" kern="0" dirty="0"/>
          </a:p>
          <a:p>
            <a:r>
              <a:rPr lang="en-US" altLang="en-US" sz="2000" kern="0" dirty="0"/>
              <a:t>Most LXI Devices have Web </a:t>
            </a:r>
            <a:r>
              <a:rPr lang="en-US" altLang="en-US" sz="2000" kern="0" dirty="0" smtClean="0"/>
              <a:t>Monitoring/Control</a:t>
            </a:r>
            <a:endParaRPr lang="en-US" altLang="en-US" sz="2000" kern="0" dirty="0"/>
          </a:p>
          <a:p>
            <a:r>
              <a:rPr lang="en-US" altLang="en-US" sz="2000" kern="0" dirty="0"/>
              <a:t>LAN Connectivity </a:t>
            </a:r>
            <a:r>
              <a:rPr lang="en-US" altLang="en-US" sz="2000" kern="0" dirty="0" smtClean="0"/>
              <a:t>can be </a:t>
            </a:r>
            <a:r>
              <a:rPr lang="en-US" altLang="en-US" sz="2000" kern="0" dirty="0"/>
              <a:t>easy and inexpensive</a:t>
            </a:r>
          </a:p>
          <a:p>
            <a:endParaRPr lang="en-US" altLang="en-US" sz="2000" kern="0" dirty="0"/>
          </a:p>
          <a:p>
            <a:pPr marL="0" indent="0">
              <a:buNone/>
            </a:pPr>
            <a:endParaRPr lang="en-US" altLang="en-US" sz="2000" kern="0" dirty="0"/>
          </a:p>
          <a:p>
            <a:pPr marL="0" indent="0">
              <a:buNone/>
            </a:pPr>
            <a:endParaRPr lang="en-US" altLang="en-US" sz="2000" kern="0" dirty="0"/>
          </a:p>
          <a:p>
            <a:pPr marL="0" indent="0">
              <a:buNone/>
            </a:pPr>
            <a:endParaRPr lang="en-US" altLang="en-US" sz="2000" kern="0" dirty="0"/>
          </a:p>
        </p:txBody>
      </p:sp>
      <p:sp>
        <p:nvSpPr>
          <p:cNvPr id="5" name="Title 1"/>
          <p:cNvSpPr>
            <a:spLocks noGrp="1"/>
          </p:cNvSpPr>
          <p:nvPr>
            <p:ph type="title"/>
          </p:nvPr>
        </p:nvSpPr>
        <p:spPr>
          <a:xfrm>
            <a:off x="533400" y="304800"/>
            <a:ext cx="8229600" cy="762000"/>
          </a:xfrm>
        </p:spPr>
        <p:txBody>
          <a:bodyPr/>
          <a:lstStyle/>
          <a:p>
            <a:r>
              <a:rPr lang="en-US" altLang="en-US" sz="2800" dirty="0"/>
              <a:t>LXI Products and Productivity</a:t>
            </a:r>
            <a:endParaRPr lang="en-US" altLang="en-US" dirty="0"/>
          </a:p>
        </p:txBody>
      </p:sp>
      <p:sp>
        <p:nvSpPr>
          <p:cNvPr id="10" name="TextBox 9"/>
          <p:cNvSpPr txBox="1"/>
          <p:nvPr/>
        </p:nvSpPr>
        <p:spPr>
          <a:xfrm>
            <a:off x="1726150" y="5980274"/>
            <a:ext cx="5208049" cy="400110"/>
          </a:xfrm>
          <a:prstGeom prst="rect">
            <a:avLst/>
          </a:prstGeom>
          <a:noFill/>
        </p:spPr>
        <p:txBody>
          <a:bodyPr wrap="square" rtlCol="0">
            <a:spAutoFit/>
          </a:bodyPr>
          <a:lstStyle/>
          <a:p>
            <a:r>
              <a:rPr lang="en-US" sz="2000" b="1" dirty="0"/>
              <a:t>…but why are these facts important?</a:t>
            </a:r>
          </a:p>
        </p:txBody>
      </p:sp>
      <p:pic>
        <p:nvPicPr>
          <p:cNvPr id="2"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000" y="4631456"/>
            <a:ext cx="2094766" cy="1119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0138" y="3306283"/>
            <a:ext cx="3124200" cy="2199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 r="3851"/>
          <a:stretch/>
        </p:blipFill>
        <p:spPr bwMode="auto">
          <a:xfrm>
            <a:off x="2971800" y="2712738"/>
            <a:ext cx="2371972"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5" descr="Image result for keysight dmm lxi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Image result for keysight dmm lxi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636663"/>
            <a:ext cx="1491395" cy="769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12084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The Situation</a:t>
            </a:r>
            <a:endParaRPr lang="en-US" alt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656" t="19994" r="23636"/>
          <a:stretch/>
        </p:blipFill>
        <p:spPr bwMode="auto">
          <a:xfrm>
            <a:off x="1295400" y="2133600"/>
            <a:ext cx="3001687" cy="2621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Image result for images of Keysight  test systems"/>
          <p:cNvPicPr>
            <a:picLocks noChangeAspect="1" noChangeArrowheads="1"/>
          </p:cNvPicPr>
          <p:nvPr/>
        </p:nvPicPr>
        <p:blipFill rotWithShape="1">
          <a:blip r:embed="rId4">
            <a:extLst>
              <a:ext uri="{28A0092B-C50C-407E-A947-70E740481C1C}">
                <a14:useLocalDpi xmlns:a14="http://schemas.microsoft.com/office/drawing/2010/main" val="0"/>
              </a:ext>
            </a:extLst>
          </a:blip>
          <a:srcRect l="14538" r="57222"/>
          <a:stretch/>
        </p:blipFill>
        <p:spPr bwMode="auto">
          <a:xfrm>
            <a:off x="6059384" y="228600"/>
            <a:ext cx="2041713" cy="22441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4184" y="2619004"/>
            <a:ext cx="2480257" cy="3476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09601" y="1222709"/>
            <a:ext cx="4648200" cy="400110"/>
          </a:xfrm>
          <a:prstGeom prst="rect">
            <a:avLst/>
          </a:prstGeom>
          <a:noFill/>
        </p:spPr>
        <p:txBody>
          <a:bodyPr wrap="square" rtlCol="0">
            <a:spAutoFit/>
          </a:bodyPr>
          <a:lstStyle/>
          <a:p>
            <a:r>
              <a:rPr lang="en-US" sz="2000" b="1" dirty="0"/>
              <a:t>You want to work here…</a:t>
            </a:r>
          </a:p>
        </p:txBody>
      </p:sp>
      <p:sp>
        <p:nvSpPr>
          <p:cNvPr id="12" name="TextBox 11"/>
          <p:cNvSpPr txBox="1"/>
          <p:nvPr/>
        </p:nvSpPr>
        <p:spPr>
          <a:xfrm>
            <a:off x="1367490" y="5381747"/>
            <a:ext cx="5871510" cy="707886"/>
          </a:xfrm>
          <a:prstGeom prst="rect">
            <a:avLst/>
          </a:prstGeom>
          <a:noFill/>
        </p:spPr>
        <p:txBody>
          <a:bodyPr wrap="square" rtlCol="0">
            <a:spAutoFit/>
          </a:bodyPr>
          <a:lstStyle/>
          <a:p>
            <a:r>
              <a:rPr lang="en-US" sz="2000" b="1" dirty="0"/>
              <a:t>…but your Test Systems are way over there</a:t>
            </a:r>
          </a:p>
          <a:p>
            <a:r>
              <a:rPr lang="en-US" sz="2000" b="1" dirty="0"/>
              <a:t>             …and in a noisy environment.</a:t>
            </a:r>
          </a:p>
        </p:txBody>
      </p:sp>
      <p:cxnSp>
        <p:nvCxnSpPr>
          <p:cNvPr id="3" name="Straight Arrow Connector 2"/>
          <p:cNvCxnSpPr/>
          <p:nvPr/>
        </p:nvCxnSpPr>
        <p:spPr bwMode="auto">
          <a:xfrm>
            <a:off x="4572000" y="3444339"/>
            <a:ext cx="2209800" cy="537171"/>
          </a:xfrm>
          <a:prstGeom prst="straightConnector1">
            <a:avLst/>
          </a:prstGeom>
          <a:solidFill>
            <a:schemeClr val="accent1"/>
          </a:solidFill>
          <a:ln w="19050" cap="flat" cmpd="sng" algn="ctr">
            <a:solidFill>
              <a:schemeClr val="tx1"/>
            </a:solidFill>
            <a:prstDash val="solid"/>
            <a:round/>
            <a:headEnd type="triangle" w="med" len="med"/>
            <a:tailEnd type="triangle"/>
          </a:ln>
          <a:effectLst/>
        </p:spPr>
      </p:cxnSp>
      <p:sp>
        <p:nvSpPr>
          <p:cNvPr id="6" name="TextBox 5"/>
          <p:cNvSpPr txBox="1"/>
          <p:nvPr/>
        </p:nvSpPr>
        <p:spPr>
          <a:xfrm>
            <a:off x="4953000" y="3505200"/>
            <a:ext cx="1371600" cy="400110"/>
          </a:xfrm>
          <a:prstGeom prst="rect">
            <a:avLst/>
          </a:prstGeom>
          <a:solidFill>
            <a:schemeClr val="bg1"/>
          </a:solidFill>
        </p:spPr>
        <p:txBody>
          <a:bodyPr wrap="square" rtlCol="0">
            <a:spAutoFit/>
          </a:bodyPr>
          <a:lstStyle/>
          <a:p>
            <a:r>
              <a:rPr lang="en-US" sz="2000" dirty="0"/>
              <a:t>6</a:t>
            </a:r>
            <a:r>
              <a:rPr lang="en-US" sz="2000" dirty="0" smtClean="0"/>
              <a:t>0 </a:t>
            </a:r>
            <a:r>
              <a:rPr lang="en-US" sz="2000" dirty="0"/>
              <a:t>meters</a:t>
            </a:r>
          </a:p>
        </p:txBody>
      </p:sp>
      <p:cxnSp>
        <p:nvCxnSpPr>
          <p:cNvPr id="17" name="Straight Arrow Connector 16"/>
          <p:cNvCxnSpPr>
            <a:endCxn id="2053" idx="1"/>
          </p:cNvCxnSpPr>
          <p:nvPr/>
        </p:nvCxnSpPr>
        <p:spPr bwMode="auto">
          <a:xfrm flipV="1">
            <a:off x="4572000" y="1350676"/>
            <a:ext cx="1487384" cy="1240125"/>
          </a:xfrm>
          <a:prstGeom prst="straightConnector1">
            <a:avLst/>
          </a:prstGeom>
          <a:solidFill>
            <a:schemeClr val="accent1"/>
          </a:solidFill>
          <a:ln w="19050" cap="flat" cmpd="sng" algn="ctr">
            <a:solidFill>
              <a:schemeClr val="tx1"/>
            </a:solidFill>
            <a:prstDash val="solid"/>
            <a:round/>
            <a:headEnd type="triangle" w="med" len="med"/>
            <a:tailEnd type="triangle"/>
          </a:ln>
          <a:effectLst/>
        </p:spPr>
      </p:cxnSp>
      <p:sp>
        <p:nvSpPr>
          <p:cNvPr id="18" name="TextBox 17"/>
          <p:cNvSpPr txBox="1"/>
          <p:nvPr/>
        </p:nvSpPr>
        <p:spPr>
          <a:xfrm>
            <a:off x="4684245" y="1733490"/>
            <a:ext cx="1411755" cy="400110"/>
          </a:xfrm>
          <a:prstGeom prst="rect">
            <a:avLst/>
          </a:prstGeom>
          <a:solidFill>
            <a:schemeClr val="bg1"/>
          </a:solidFill>
        </p:spPr>
        <p:txBody>
          <a:bodyPr wrap="square" rtlCol="0">
            <a:spAutoFit/>
          </a:bodyPr>
          <a:lstStyle/>
          <a:p>
            <a:r>
              <a:rPr lang="en-US" sz="2000" dirty="0" smtClean="0"/>
              <a:t>14000 km</a:t>
            </a:r>
            <a:endParaRPr lang="en-US" sz="2000" dirty="0"/>
          </a:p>
        </p:txBody>
      </p:sp>
    </p:spTree>
    <p:extLst>
      <p:ext uri="{BB962C8B-B14F-4D97-AF65-F5344CB8AC3E}">
        <p14:creationId xmlns:p14="http://schemas.microsoft.com/office/powerpoint/2010/main" val="96122736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txBox="1">
            <a:spLocks noChangeArrowheads="1"/>
          </p:cNvSpPr>
          <p:nvPr/>
        </p:nvSpPr>
        <p:spPr bwMode="auto">
          <a:xfrm>
            <a:off x="938150" y="990600"/>
            <a:ext cx="78248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altLang="en-US" sz="2000" kern="0" dirty="0"/>
              <a:t>You can Remote Login to the Test System PC </a:t>
            </a:r>
          </a:p>
          <a:p>
            <a:r>
              <a:rPr lang="en-US" altLang="en-US" sz="2000" kern="0" dirty="0"/>
              <a:t>LXI Devices i</a:t>
            </a:r>
            <a:r>
              <a:rPr lang="en-US" altLang="en-US" sz="2000" kern="0" dirty="0" smtClean="0"/>
              <a:t>n test system share </a:t>
            </a:r>
            <a:r>
              <a:rPr lang="en-US" altLang="en-US" sz="2000" kern="0" dirty="0"/>
              <a:t>a private LAN with </a:t>
            </a:r>
            <a:r>
              <a:rPr lang="en-US" altLang="en-US" sz="2000" kern="0" dirty="0" smtClean="0"/>
              <a:t>PC</a:t>
            </a:r>
          </a:p>
          <a:p>
            <a:r>
              <a:rPr lang="en-US" altLang="en-US" sz="2000" kern="0" dirty="0" smtClean="0"/>
              <a:t>IVI Drivers provide quick access to LXI Device functionality</a:t>
            </a:r>
            <a:endParaRPr lang="en-US" altLang="en-US" sz="2000" kern="0" dirty="0"/>
          </a:p>
          <a:p>
            <a:r>
              <a:rPr lang="en-US" altLang="en-US" sz="2000" kern="0" dirty="0"/>
              <a:t>You can </a:t>
            </a:r>
            <a:r>
              <a:rPr lang="en-US" altLang="en-US" sz="2000" kern="0" dirty="0" smtClean="0"/>
              <a:t>monitor/debug your code via </a:t>
            </a:r>
            <a:r>
              <a:rPr lang="en-US" altLang="en-US" sz="2000" kern="0" dirty="0"/>
              <a:t>Web Pages</a:t>
            </a:r>
          </a:p>
          <a:p>
            <a:endParaRPr lang="en-US" altLang="en-US" sz="2000" kern="0" dirty="0"/>
          </a:p>
          <a:p>
            <a:pPr marL="0" indent="0">
              <a:buNone/>
            </a:pPr>
            <a:endParaRPr lang="en-US" altLang="en-US" sz="2000" kern="0" dirty="0"/>
          </a:p>
          <a:p>
            <a:pPr marL="0" indent="0">
              <a:buNone/>
            </a:pPr>
            <a:endParaRPr lang="en-US" altLang="en-US" sz="2000" kern="0" dirty="0"/>
          </a:p>
          <a:p>
            <a:pPr marL="0" indent="0">
              <a:buNone/>
            </a:pPr>
            <a:endParaRPr lang="en-US" altLang="en-US" sz="2000" kern="0" dirty="0"/>
          </a:p>
        </p:txBody>
      </p:sp>
      <p:sp>
        <p:nvSpPr>
          <p:cNvPr id="5" name="Title 1"/>
          <p:cNvSpPr>
            <a:spLocks noGrp="1"/>
          </p:cNvSpPr>
          <p:nvPr>
            <p:ph type="title"/>
          </p:nvPr>
        </p:nvSpPr>
        <p:spPr>
          <a:xfrm>
            <a:off x="533400" y="304800"/>
            <a:ext cx="8229600" cy="762000"/>
          </a:xfrm>
        </p:spPr>
        <p:txBody>
          <a:bodyPr/>
          <a:lstStyle/>
          <a:p>
            <a:r>
              <a:rPr lang="en-US" altLang="en-US" sz="2800" dirty="0"/>
              <a:t>How could you achieve your goal?</a:t>
            </a:r>
            <a:endParaRPr lang="en-US" altLang="en-US" dirty="0"/>
          </a:p>
        </p:txBody>
      </p:sp>
      <p:sp>
        <p:nvSpPr>
          <p:cNvPr id="10" name="TextBox 9"/>
          <p:cNvSpPr txBox="1"/>
          <p:nvPr/>
        </p:nvSpPr>
        <p:spPr>
          <a:xfrm>
            <a:off x="1726150" y="5980274"/>
            <a:ext cx="5208049" cy="400110"/>
          </a:xfrm>
          <a:prstGeom prst="rect">
            <a:avLst/>
          </a:prstGeom>
          <a:noFill/>
        </p:spPr>
        <p:txBody>
          <a:bodyPr wrap="square" rtlCol="0">
            <a:spAutoFit/>
          </a:bodyPr>
          <a:lstStyle/>
          <a:p>
            <a:r>
              <a:rPr lang="en-US" sz="2000" b="1" dirty="0"/>
              <a:t>…but, how and where do I start?</a:t>
            </a:r>
          </a:p>
        </p:txBody>
      </p:sp>
      <p:sp>
        <p:nvSpPr>
          <p:cNvPr id="3" name="AutoShape 5" descr="Image result for keysight dmm lxi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Image result for keysight dmm lxi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905125"/>
            <a:ext cx="5846307"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705600" y="3477167"/>
            <a:ext cx="1143000" cy="646331"/>
          </a:xfrm>
          <a:prstGeom prst="rect">
            <a:avLst/>
          </a:prstGeom>
          <a:noFill/>
        </p:spPr>
        <p:txBody>
          <a:bodyPr wrap="square" rtlCol="0">
            <a:spAutoFit/>
          </a:bodyPr>
          <a:lstStyle/>
          <a:p>
            <a:r>
              <a:rPr lang="en-US" sz="1800" dirty="0"/>
              <a:t>Test</a:t>
            </a:r>
          </a:p>
          <a:p>
            <a:r>
              <a:rPr lang="en-US" sz="1800" dirty="0"/>
              <a:t>Program</a:t>
            </a:r>
          </a:p>
        </p:txBody>
      </p:sp>
      <p:sp>
        <p:nvSpPr>
          <p:cNvPr id="14" name="TextBox 13"/>
          <p:cNvSpPr txBox="1"/>
          <p:nvPr/>
        </p:nvSpPr>
        <p:spPr>
          <a:xfrm>
            <a:off x="7619999" y="5029200"/>
            <a:ext cx="1314203" cy="646331"/>
          </a:xfrm>
          <a:prstGeom prst="rect">
            <a:avLst/>
          </a:prstGeom>
          <a:noFill/>
        </p:spPr>
        <p:txBody>
          <a:bodyPr wrap="square" rtlCol="0">
            <a:spAutoFit/>
          </a:bodyPr>
          <a:lstStyle/>
          <a:p>
            <a:r>
              <a:rPr lang="en-US" sz="1800" dirty="0"/>
              <a:t>Web Page</a:t>
            </a:r>
          </a:p>
          <a:p>
            <a:r>
              <a:rPr lang="en-US" sz="1800" dirty="0"/>
              <a:t>Switching</a:t>
            </a:r>
          </a:p>
        </p:txBody>
      </p:sp>
      <p:sp>
        <p:nvSpPr>
          <p:cNvPr id="15" name="TextBox 14"/>
          <p:cNvSpPr txBox="1"/>
          <p:nvPr/>
        </p:nvSpPr>
        <p:spPr>
          <a:xfrm>
            <a:off x="90363" y="4123498"/>
            <a:ext cx="1292225" cy="646331"/>
          </a:xfrm>
          <a:prstGeom prst="rect">
            <a:avLst/>
          </a:prstGeom>
          <a:solidFill>
            <a:schemeClr val="bg1"/>
          </a:solidFill>
        </p:spPr>
        <p:txBody>
          <a:bodyPr wrap="square" rtlCol="0">
            <a:spAutoFit/>
          </a:bodyPr>
          <a:lstStyle/>
          <a:p>
            <a:r>
              <a:rPr lang="en-US" sz="1800" dirty="0"/>
              <a:t>Web Page</a:t>
            </a:r>
          </a:p>
          <a:p>
            <a:r>
              <a:rPr lang="en-US" sz="1800" dirty="0"/>
              <a:t>Scope</a:t>
            </a:r>
          </a:p>
        </p:txBody>
      </p:sp>
      <p:cxnSp>
        <p:nvCxnSpPr>
          <p:cNvPr id="8" name="Straight Arrow Connector 7"/>
          <p:cNvCxnSpPr/>
          <p:nvPr/>
        </p:nvCxnSpPr>
        <p:spPr bwMode="auto">
          <a:xfrm flipV="1">
            <a:off x="1066800" y="4306669"/>
            <a:ext cx="533400" cy="323165"/>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17" name="Straight Arrow Connector 16"/>
          <p:cNvCxnSpPr>
            <a:stCxn id="6" idx="1"/>
          </p:cNvCxnSpPr>
          <p:nvPr/>
        </p:nvCxnSpPr>
        <p:spPr bwMode="auto">
          <a:xfrm flipH="1">
            <a:off x="7162800" y="3800333"/>
            <a:ext cx="542800" cy="323166"/>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20" name="Straight Arrow Connector 19"/>
          <p:cNvCxnSpPr/>
          <p:nvPr/>
        </p:nvCxnSpPr>
        <p:spPr bwMode="auto">
          <a:xfrm flipH="1" flipV="1">
            <a:off x="5105400" y="5190782"/>
            <a:ext cx="2504208" cy="161584"/>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6207728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Let’s just focus on one LXI Device</a:t>
            </a:r>
            <a:endParaRPr lang="en-US" alt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385888"/>
            <a:ext cx="2219325"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cstate="print"/>
          <a:srcRect/>
          <a:stretch>
            <a:fillRect/>
          </a:stretch>
        </p:blipFill>
        <p:spPr bwMode="auto">
          <a:xfrm>
            <a:off x="914400" y="990600"/>
            <a:ext cx="5267109" cy="4343400"/>
          </a:xfrm>
          <a:prstGeom prst="rect">
            <a:avLst/>
          </a:prstGeom>
          <a:noFill/>
          <a:ln w="9525">
            <a:noFill/>
            <a:miter lim="800000"/>
            <a:headEnd/>
            <a:tailEnd/>
          </a:ln>
        </p:spPr>
      </p:pic>
      <p:sp>
        <p:nvSpPr>
          <p:cNvPr id="10" name="TextBox 9"/>
          <p:cNvSpPr txBox="1"/>
          <p:nvPr/>
        </p:nvSpPr>
        <p:spPr>
          <a:xfrm>
            <a:off x="1726150" y="5980274"/>
            <a:ext cx="5284249" cy="707886"/>
          </a:xfrm>
          <a:prstGeom prst="rect">
            <a:avLst/>
          </a:prstGeom>
          <a:noFill/>
        </p:spPr>
        <p:txBody>
          <a:bodyPr wrap="square" rtlCol="0">
            <a:spAutoFit/>
          </a:bodyPr>
          <a:lstStyle/>
          <a:p>
            <a:r>
              <a:rPr lang="en-US" sz="2000" b="1" dirty="0"/>
              <a:t>…we’ll talk about a full Test System in a later video</a:t>
            </a:r>
          </a:p>
        </p:txBody>
      </p:sp>
    </p:spTree>
    <p:extLst>
      <p:ext uri="{BB962C8B-B14F-4D97-AF65-F5344CB8AC3E}">
        <p14:creationId xmlns:p14="http://schemas.microsoft.com/office/powerpoint/2010/main" val="336461505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Get Ready – What do you need?</a:t>
            </a:r>
            <a:endParaRPr lang="en-US" altLang="en-US" dirty="0"/>
          </a:p>
        </p:txBody>
      </p:sp>
      <p:pic>
        <p:nvPicPr>
          <p:cNvPr id="3" name="Picture 2"/>
          <p:cNvPicPr/>
          <p:nvPr/>
        </p:nvPicPr>
        <p:blipFill>
          <a:blip r:embed="rId3" cstate="print"/>
          <a:stretch>
            <a:fillRect/>
          </a:stretch>
        </p:blipFill>
        <p:spPr>
          <a:xfrm>
            <a:off x="1310244" y="914400"/>
            <a:ext cx="3109356" cy="198120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184695"/>
            <a:ext cx="4165811" cy="3444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61211" y="1516324"/>
            <a:ext cx="3225589" cy="1015663"/>
          </a:xfrm>
          <a:prstGeom prst="rect">
            <a:avLst/>
          </a:prstGeom>
          <a:noFill/>
        </p:spPr>
        <p:txBody>
          <a:bodyPr wrap="square" rtlCol="0">
            <a:spAutoFit/>
          </a:bodyPr>
          <a:lstStyle/>
          <a:p>
            <a:r>
              <a:rPr lang="en-US" sz="2000" b="1" dirty="0"/>
              <a:t>What you have</a:t>
            </a:r>
          </a:p>
          <a:p>
            <a:pPr marL="342900" indent="-342900">
              <a:buFont typeface="Arial" panose="020B0604020202020204" pitchFamily="34" charset="0"/>
              <a:buChar char="•"/>
            </a:pPr>
            <a:r>
              <a:rPr lang="en-US" sz="2000" dirty="0"/>
              <a:t>Computer</a:t>
            </a:r>
          </a:p>
          <a:p>
            <a:pPr marL="342900" indent="-342900">
              <a:buFont typeface="Arial" panose="020B0604020202020204" pitchFamily="34" charset="0"/>
              <a:buChar char="•"/>
            </a:pPr>
            <a:r>
              <a:rPr lang="en-US" sz="2000" dirty="0"/>
              <a:t>LAN Connection</a:t>
            </a:r>
          </a:p>
        </p:txBody>
      </p:sp>
      <p:sp>
        <p:nvSpPr>
          <p:cNvPr id="7" name="TextBox 6"/>
          <p:cNvSpPr txBox="1"/>
          <p:nvPr/>
        </p:nvSpPr>
        <p:spPr>
          <a:xfrm>
            <a:off x="5461211" y="3553361"/>
            <a:ext cx="3225589" cy="1323439"/>
          </a:xfrm>
          <a:prstGeom prst="rect">
            <a:avLst/>
          </a:prstGeom>
          <a:noFill/>
        </p:spPr>
        <p:txBody>
          <a:bodyPr wrap="square" rtlCol="0">
            <a:spAutoFit/>
          </a:bodyPr>
          <a:lstStyle/>
          <a:p>
            <a:r>
              <a:rPr lang="en-US" sz="2000" b="1" dirty="0"/>
              <a:t>What you need</a:t>
            </a:r>
          </a:p>
          <a:p>
            <a:pPr marL="342900" indent="-342900">
              <a:buFont typeface="Arial" panose="020B0604020202020204" pitchFamily="34" charset="0"/>
              <a:buChar char="•"/>
            </a:pPr>
            <a:r>
              <a:rPr lang="en-US" sz="2000" dirty="0"/>
              <a:t>Two more LAN cables</a:t>
            </a:r>
          </a:p>
          <a:p>
            <a:pPr marL="342900" indent="-342900">
              <a:buFont typeface="Arial" panose="020B0604020202020204" pitchFamily="34" charset="0"/>
              <a:buChar char="•"/>
            </a:pPr>
            <a:r>
              <a:rPr lang="en-US" sz="2000" dirty="0"/>
              <a:t>LAN Switch or Router</a:t>
            </a:r>
          </a:p>
          <a:p>
            <a:pPr marL="342900" indent="-342900">
              <a:buFont typeface="Arial" panose="020B0604020202020204" pitchFamily="34" charset="0"/>
              <a:buChar char="•"/>
            </a:pPr>
            <a:r>
              <a:rPr lang="en-US" sz="2000" dirty="0"/>
              <a:t>LXI Device</a:t>
            </a:r>
          </a:p>
        </p:txBody>
      </p:sp>
    </p:spTree>
    <p:extLst>
      <p:ext uri="{BB962C8B-B14F-4D97-AF65-F5344CB8AC3E}">
        <p14:creationId xmlns:p14="http://schemas.microsoft.com/office/powerpoint/2010/main" val="55641418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Connect – Is it that simple?</a:t>
            </a:r>
            <a:endParaRPr lang="en-US" altLang="en-US" dirty="0"/>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848"/>
          <a:stretch/>
        </p:blipFill>
        <p:spPr bwMode="auto">
          <a:xfrm>
            <a:off x="838200" y="1371600"/>
            <a:ext cx="4553197" cy="4130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p:cNvSpPr txBox="1"/>
          <p:nvPr/>
        </p:nvSpPr>
        <p:spPr>
          <a:xfrm>
            <a:off x="5486399" y="1219200"/>
            <a:ext cx="3505201" cy="1938992"/>
          </a:xfrm>
          <a:prstGeom prst="rect">
            <a:avLst/>
          </a:prstGeom>
          <a:noFill/>
        </p:spPr>
        <p:txBody>
          <a:bodyPr wrap="square" rtlCol="0">
            <a:spAutoFit/>
          </a:bodyPr>
          <a:lstStyle/>
          <a:p>
            <a:r>
              <a:rPr lang="en-US" sz="2000" b="1" dirty="0"/>
              <a:t>What happens?</a:t>
            </a:r>
          </a:p>
          <a:p>
            <a:pPr marL="342900" indent="-342900">
              <a:buFont typeface="Arial" panose="020B0604020202020204" pitchFamily="34" charset="0"/>
              <a:buChar char="•"/>
            </a:pPr>
            <a:r>
              <a:rPr lang="en-US" sz="2000" dirty="0"/>
              <a:t>Computer and LXI Device ask </a:t>
            </a:r>
            <a:r>
              <a:rPr lang="en-US" sz="2000" dirty="0" smtClean="0"/>
              <a:t>the DHCP </a:t>
            </a:r>
            <a:r>
              <a:rPr lang="en-US" sz="2000" dirty="0"/>
              <a:t>Server for </a:t>
            </a:r>
            <a:r>
              <a:rPr lang="en-US" sz="2000" dirty="0" smtClean="0"/>
              <a:t>an IP </a:t>
            </a:r>
            <a:r>
              <a:rPr lang="en-US" sz="2000" dirty="0"/>
              <a:t>address</a:t>
            </a:r>
          </a:p>
          <a:p>
            <a:pPr marL="342900" indent="-342900">
              <a:buFont typeface="Arial" panose="020B0604020202020204" pitchFamily="34" charset="0"/>
              <a:buChar char="•"/>
            </a:pPr>
            <a:r>
              <a:rPr lang="en-US" sz="2000" dirty="0"/>
              <a:t>That’s it!</a:t>
            </a:r>
          </a:p>
          <a:p>
            <a:pPr marL="342900" indent="-342900">
              <a:buFont typeface="Arial" panose="020B0604020202020204" pitchFamily="34" charset="0"/>
              <a:buChar char="•"/>
            </a:pPr>
            <a:endParaRPr lang="en-US" sz="2000" dirty="0"/>
          </a:p>
        </p:txBody>
      </p:sp>
      <p:sp>
        <p:nvSpPr>
          <p:cNvPr id="41" name="TextBox 40"/>
          <p:cNvSpPr txBox="1"/>
          <p:nvPr/>
        </p:nvSpPr>
        <p:spPr>
          <a:xfrm>
            <a:off x="5486400" y="3702784"/>
            <a:ext cx="3505201" cy="1631216"/>
          </a:xfrm>
          <a:prstGeom prst="rect">
            <a:avLst/>
          </a:prstGeom>
          <a:noFill/>
        </p:spPr>
        <p:txBody>
          <a:bodyPr wrap="square" rtlCol="0">
            <a:spAutoFit/>
          </a:bodyPr>
          <a:lstStyle/>
          <a:p>
            <a:r>
              <a:rPr lang="en-US" sz="2000" b="1" dirty="0"/>
              <a:t>What can go wrong?</a:t>
            </a:r>
          </a:p>
          <a:p>
            <a:pPr marL="342900" indent="-342900">
              <a:buFont typeface="Arial" panose="020B0604020202020204" pitchFamily="34" charset="0"/>
              <a:buChar char="•"/>
            </a:pPr>
            <a:r>
              <a:rPr lang="en-US" sz="2000" dirty="0"/>
              <a:t>LXI Device may be set to static IP address</a:t>
            </a:r>
          </a:p>
          <a:p>
            <a:pPr marL="342900" indent="-342900">
              <a:buFont typeface="Arial" panose="020B0604020202020204" pitchFamily="34" charset="0"/>
              <a:buChar char="•"/>
            </a:pPr>
            <a:r>
              <a:rPr lang="en-US" sz="2000" dirty="0"/>
              <a:t>Now what…?</a:t>
            </a:r>
          </a:p>
          <a:p>
            <a:endParaRPr lang="en-US" sz="2000" dirty="0"/>
          </a:p>
        </p:txBody>
      </p:sp>
      <p:sp>
        <p:nvSpPr>
          <p:cNvPr id="20" name="TextBox 19"/>
          <p:cNvSpPr txBox="1"/>
          <p:nvPr/>
        </p:nvSpPr>
        <p:spPr>
          <a:xfrm>
            <a:off x="1726150" y="5980274"/>
            <a:ext cx="5284249" cy="400110"/>
          </a:xfrm>
          <a:prstGeom prst="rect">
            <a:avLst/>
          </a:prstGeom>
          <a:noFill/>
        </p:spPr>
        <p:txBody>
          <a:bodyPr wrap="square" rtlCol="0">
            <a:spAutoFit/>
          </a:bodyPr>
          <a:lstStyle/>
          <a:p>
            <a:r>
              <a:rPr lang="en-US" sz="2000" b="1" dirty="0"/>
              <a:t>…LXI Reset to the rescue</a:t>
            </a:r>
          </a:p>
        </p:txBody>
      </p:sp>
    </p:spTree>
    <p:extLst>
      <p:ext uri="{BB962C8B-B14F-4D97-AF65-F5344CB8AC3E}">
        <p14:creationId xmlns:p14="http://schemas.microsoft.com/office/powerpoint/2010/main" val="55641418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Connect – Restoring DHCP Configuration</a:t>
            </a:r>
            <a:endParaRPr lang="en-US" altLang="en-US" dirty="0"/>
          </a:p>
        </p:txBody>
      </p:sp>
      <p:pic>
        <p:nvPicPr>
          <p:cNvPr id="3" name="Picture 2"/>
          <p:cNvPicPr/>
          <p:nvPr/>
        </p:nvPicPr>
        <p:blipFill>
          <a:blip r:embed="rId3" cstate="print"/>
          <a:srcRect/>
          <a:stretch>
            <a:fillRect/>
          </a:stretch>
        </p:blipFill>
        <p:spPr bwMode="auto">
          <a:xfrm>
            <a:off x="685801" y="1219200"/>
            <a:ext cx="4572000" cy="2057400"/>
          </a:xfrm>
          <a:prstGeom prst="rect">
            <a:avLst/>
          </a:prstGeom>
          <a:noFill/>
          <a:ln w="9525">
            <a:noFill/>
            <a:miter lim="800000"/>
            <a:headEnd/>
            <a:tailEnd/>
          </a:ln>
        </p:spPr>
      </p:pic>
      <p:sp>
        <p:nvSpPr>
          <p:cNvPr id="4" name="TextBox 3"/>
          <p:cNvSpPr txBox="1"/>
          <p:nvPr/>
        </p:nvSpPr>
        <p:spPr>
          <a:xfrm>
            <a:off x="5410200" y="2057400"/>
            <a:ext cx="3505201" cy="3170099"/>
          </a:xfrm>
          <a:prstGeom prst="rect">
            <a:avLst/>
          </a:prstGeom>
          <a:noFill/>
        </p:spPr>
        <p:txBody>
          <a:bodyPr wrap="square" rtlCol="0">
            <a:spAutoFit/>
          </a:bodyPr>
          <a:lstStyle/>
          <a:p>
            <a:r>
              <a:rPr lang="en-US" sz="2000" b="1" dirty="0"/>
              <a:t>What does LXI Reset Do?</a:t>
            </a:r>
          </a:p>
          <a:p>
            <a:pPr marL="342900" indent="-342900">
              <a:buFont typeface="Arial" panose="020B0604020202020204" pitchFamily="34" charset="0"/>
              <a:buChar char="•"/>
            </a:pPr>
            <a:r>
              <a:rPr lang="en-US" sz="2000" dirty="0"/>
              <a:t>Defaults to looking for DHCP Server</a:t>
            </a:r>
          </a:p>
          <a:p>
            <a:pPr marL="342900" indent="-342900">
              <a:buFont typeface="Arial" panose="020B0604020202020204" pitchFamily="34" charset="0"/>
              <a:buChar char="•"/>
            </a:pPr>
            <a:r>
              <a:rPr lang="en-US" sz="2000" dirty="0"/>
              <a:t>Resets password</a:t>
            </a:r>
          </a:p>
          <a:p>
            <a:pPr marL="342900" indent="-342900">
              <a:buFont typeface="Arial" panose="020B0604020202020204" pitchFamily="34" charset="0"/>
              <a:buChar char="•"/>
            </a:pPr>
            <a:endParaRPr lang="en-US" sz="2000" dirty="0"/>
          </a:p>
          <a:p>
            <a:r>
              <a:rPr lang="en-US" sz="2000" b="1" dirty="0"/>
              <a:t>Where is LXI Reset?</a:t>
            </a:r>
          </a:p>
          <a:p>
            <a:pPr marL="342900" indent="-342900">
              <a:buFont typeface="Arial" panose="020B0604020202020204" pitchFamily="34" charset="0"/>
              <a:buChar char="•"/>
            </a:pPr>
            <a:r>
              <a:rPr lang="en-US" sz="2000" dirty="0"/>
              <a:t>A recessed button</a:t>
            </a:r>
          </a:p>
          <a:p>
            <a:pPr marL="342900" indent="-342900">
              <a:buFont typeface="Arial" panose="020B0604020202020204" pitchFamily="34" charset="0"/>
              <a:buChar char="•"/>
            </a:pPr>
            <a:r>
              <a:rPr lang="en-US" sz="2000" dirty="0"/>
              <a:t>A soft button under System or Utility Menu</a:t>
            </a:r>
          </a:p>
          <a:p>
            <a:pPr marL="342900" indent="-342900">
              <a:buFont typeface="Arial" panose="020B0604020202020204" pitchFamily="34" charset="0"/>
              <a:buChar char="•"/>
            </a:pPr>
            <a:endParaRPr lang="en-US" sz="2000" dirty="0"/>
          </a:p>
        </p:txBody>
      </p:sp>
      <p:pic>
        <p:nvPicPr>
          <p:cNvPr id="6" name="Picture 5"/>
          <p:cNvPicPr>
            <a:picLocks noChangeAspect="1"/>
          </p:cNvPicPr>
          <p:nvPr/>
        </p:nvPicPr>
        <p:blipFill>
          <a:blip r:embed="rId4"/>
          <a:stretch>
            <a:fillRect/>
          </a:stretch>
        </p:blipFill>
        <p:spPr>
          <a:xfrm>
            <a:off x="1219200" y="3505200"/>
            <a:ext cx="3748107" cy="2971800"/>
          </a:xfrm>
          <a:prstGeom prst="rect">
            <a:avLst/>
          </a:prstGeom>
        </p:spPr>
      </p:pic>
    </p:spTree>
    <p:extLst>
      <p:ext uri="{BB962C8B-B14F-4D97-AF65-F5344CB8AC3E}">
        <p14:creationId xmlns:p14="http://schemas.microsoft.com/office/powerpoint/2010/main" val="556414187"/>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56&quot;&gt;&lt;/object&gt;&lt;object type=&quot;2&quot; unique_id=&quot;10057&quot;&gt;&lt;object type=&quot;3&quot; unique_id=&quot;10058&quot;&gt;&lt;property id=&quot;20148&quot; value=&quot;5&quot;/&gt;&lt;property id=&quot;20300&quot; value=&quot;Slide 1 - &amp;quot;State of the LXI Consortium&amp;quot;&quot;/&gt;&lt;property id=&quot;20307&quot; value=&quot;256&quot;/&gt;&lt;/object&gt;&lt;object type=&quot;3&quot; unique_id=&quot;10059&quot;&gt;&lt;property id=&quot;20148&quot; value=&quot;5&quot;/&gt;&lt;property id=&quot;20300&quot; value=&quot;Slide 2 - &amp;quot;Topics&amp;quot;&quot;/&gt;&lt;property id=&quot;20307&quot; value=&quot;257&quot;/&gt;&lt;/object&gt;&lt;object type=&quot;3&quot; unique_id=&quot;10132&quot;&gt;&lt;property id=&quot;20148&quot; value=&quot;5&quot;/&gt;&lt;property id=&quot;20300&quot; value=&quot;Slide 3 - &amp;quot;New Products&amp;quot;&quot;/&gt;&lt;property id=&quot;20307&quot; value=&quot;258&quot;/&gt;&lt;/object&gt;&lt;object type=&quot;3&quot; unique_id=&quot;10133&quot;&gt;&lt;property id=&quot;20148&quot; value=&quot;5&quot;/&gt;&lt;property id=&quot;20300&quot; value=&quot;Slide 5 - &amp;quot;New Members, Universities&amp;quot;&quot;/&gt;&lt;property id=&quot;20307&quot; value=&quot;259&quot;/&gt;&lt;/object&gt;&lt;object type=&quot;3&quot; unique_id=&quot;10134&quot;&gt;&lt;property id=&quot;20148&quot; value=&quot;5&quot;/&gt;&lt;property id=&quot;20300&quot; value=&quot;Slide 6 - &amp;quot;New Test House&amp;quot;&quot;/&gt;&lt;property id=&quot;20307&quot; value=&quot;260&quot;/&gt;&lt;/object&gt;&lt;object type=&quot;3&quot; unique_id=&quot;10135&quot;&gt;&lt;property id=&quot;20148&quot; value=&quot;5&quot;/&gt;&lt;property id=&quot;20300&quot; value=&quot;Slide 7 - &amp;quot;Transition to LXI Rev 1.3&amp;quot;&quot;/&gt;&lt;property id=&quot;20307&quot; value=&quot;261&quot;/&gt;&lt;/object&gt;&lt;object type=&quot;3&quot; unique_id=&quot;10136&quot;&gt;&lt;property id=&quot;20148&quot; value=&quot;5&quot;/&gt;&lt;property id=&quot;20300&quot; value=&quot;Slide 8 - &amp;quot;Key Activities&amp;quot;&quot;/&gt;&lt;property id=&quot;20307&quot; value=&quot;262&quot;/&gt;&lt;/object&gt;&lt;object type=&quot;3&quot; unique_id=&quot;10137&quot;&gt;&lt;property id=&quot;20148&quot; value=&quot;5&quot;/&gt;&lt;property id=&quot;20300&quot; value=&quot;Slide 4&quot;/&gt;&lt;property id=&quot;20307&quot; value=&quot;264&quot;/&gt;&lt;/object&gt;&lt;object type=&quot;3&quot; unique_id=&quot;10148&quot;&gt;&lt;property id=&quot;20148&quot; value=&quot;5&quot;/&gt;&lt;property id=&quot;20300&quot; value=&quot;Slide 9 - &amp;quot;Up Next . . .&amp;quot;&quot;/&gt;&lt;property id=&quot;20307&quot; value=&quot;265&quot;/&gt;&lt;/object&gt;&lt;object type=&quot;3&quot; unique_id=&quot;10952&quot;&gt;&lt;property id=&quot;20148&quot; value=&quot;5&quot;/&gt;&lt;property id=&quot;20300&quot; value=&quot;Slide 10 - &amp;quot;Why Ethernet? Why LXI?&amp;quot;&quot;/&gt;&lt;property id=&quot;20307&quot; value=&quot;266&quot;/&gt;&lt;/object&gt;&lt;object type=&quot;3&quot; unique_id=&quot;10953&quot;&gt;&lt;property id=&quot;20148&quot; value=&quot;5&quot;/&gt;&lt;property id=&quot;20300&quot; value=&quot;Slide 11 - &amp;quot;Why LXI in Advanced Test Systems?&amp;quot;&quot;/&gt;&lt;property id=&quot;20307&quot; value=&quot;267&quot;/&gt;&lt;/object&gt;&lt;object type=&quot;3&quot; unique_id=&quot;10954&quot;&gt;&lt;property id=&quot;20148&quot; value=&quot;5&quot;/&gt;&lt;property id=&quot;20300&quot; value=&quot;Slide 12 - &amp;quot;Why Ethernet for ATE Systems?&amp;quot;&quot;/&gt;&lt;property id=&quot;20307&quot; value=&quot;268&quot;/&gt;&lt;/object&gt;&lt;object type=&quot;3&quot; unique_id=&quot;10955&quot;&gt;&lt;property id=&quot;20148&quot; value=&quot;5&quot;/&gt;&lt;property id=&quot;20300&quot; value=&quot;Slide 13 - &amp;quot;Why Ethernet for ATE Systems?&amp;#x0D;&amp;#x0A;Stability&amp;quot;&quot;/&gt;&lt;property id=&quot;20307&quot; value=&quot;269&quot;/&gt;&lt;/object&gt;&lt;object type=&quot;3&quot; unique_id=&quot;10956&quot;&gt;&lt;property id=&quot;20148&quot; value=&quot;5&quot;/&gt;&lt;property id=&quot;20300&quot; value=&quot;Slide 14 - &amp;quot;Why Ethernet for ATE Systems?&amp;#x0D;&amp;#x0A;Flexibility&amp;quot;&quot;/&gt;&lt;property id=&quot;20307&quot; value=&quot;270&quot;/&gt;&lt;/object&gt;&lt;object type=&quot;3&quot; unique_id=&quot;10957&quot;&gt;&lt;property id=&quot;20148&quot; value=&quot;5&quot;/&gt;&lt;property id=&quot;20300&quot; value=&quot;Slide 15 - &amp;quot;Why Ethernet for ATE Systems?&amp;#x0D;&amp;#x0A;Leverage the Telecom Wave&amp;quot;&quot;/&gt;&lt;property id=&quot;20307&quot; value=&quot;271&quot;/&gt;&lt;/object&gt;&lt;object type=&quot;3&quot; unique_id=&quot;10958&quot;&gt;&lt;property id=&quot;20148&quot; value=&quot;5&quot;/&gt;&lt;property id=&quot;20300&quot; value=&quot;Slide 16 - &amp;quot;Why Ethernet for ATE Systems?&amp;#x0D;&amp;#x0A;Reduce Interconnect Costs&amp;quot;&quot;/&gt;&lt;property id=&quot;20307&quot; value=&quot;272&quot;/&gt;&lt;/object&gt;&lt;object type=&quot;3&quot; unique_id=&quot;10959&quot;&gt;&lt;property id=&quot;20148&quot; value=&quot;5&quot;/&gt;&lt;property id=&quot;20300&quot; value=&quot;Slide 17 - &amp;quot;You Need More Than Just Ethernet&amp;quot;&quot;/&gt;&lt;property id=&quot;20307&quot; value=&quot;273&quot;/&gt;&lt;/object&gt;&lt;object type=&quot;3&quot; unique_id=&quot;10960&quot;&gt;&lt;property id=&quot;20148&quot; value=&quot;5&quot;/&gt;&lt;property id=&quot;20300&quot; value=&quot;Slide 18 - &amp;quot;Hundreds of LAN Options…&amp;quot;&quot;/&gt;&lt;property id=&quot;20307&quot; value=&quot;274&quot;/&gt;&lt;/object&gt;&lt;object type=&quot;3&quot; unique_id=&quot;10961&quot;&gt;&lt;property id=&quot;20148&quot; value=&quot;5&quot;/&gt;&lt;property id=&quot;20300&quot; value=&quot;Slide 19 - &amp;quot;LXI extends Ethernet to T&amp;amp;M&amp;quot;&quot;/&gt;&lt;property id=&quot;20307&quot; value=&quot;275&quot;/&gt;&lt;/object&gt;&lt;object type=&quot;3&quot; unique_id=&quot;10962&quot;&gt;&lt;property id=&quot;20148&quot; value=&quot;5&quot;/&gt;&lt;property id=&quot;20300&quot; value=&quot;Slide 20 - &amp;quot;LXI Complements Existing T&amp;amp;M Systems&amp;quot;&quot;/&gt;&lt;property id=&quot;20307&quot; value=&quot;276&quot;/&gt;&lt;/object&gt;&lt;object type=&quot;3&quot; unique_id=&quot;10963&quot;&gt;&lt;property id=&quot;20148&quot; value=&quot;5&quot;/&gt;&lt;property id=&quot;20300&quot; value=&quot;Slide 21 - &amp;quot;LXI Goes Beyond Basic Connectivity&amp;quot;&quot;/&gt;&lt;property id=&quot;20307&quot; value=&quot;277&quot;/&gt;&lt;/object&gt;&lt;object type=&quot;3&quot; unique_id=&quot;10964&quot;&gt;&lt;property id=&quot;20148&quot; value=&quot;5&quot;/&gt;&lt;property id=&quot;20300&quot; value=&quot;Slide 22 - &amp;quot;Things We’ve Learned&amp;quot;&quot;/&gt;&lt;property id=&quot;20307&quot; value=&quot;278&quot;/&gt;&lt;/object&gt;&lt;object type=&quot;3&quot; unique_id=&quot;10965&quot;&gt;&lt;property id=&quot;20148&quot; value=&quot;5&quot;/&gt;&lt;property id=&quot;20300&quot; value=&quot;Slide 23 - &amp;quot;LXI Is Part of an Advanced Test System&amp;quot;&quot;/&gt;&lt;property id=&quot;20307&quot; value=&quot;279&quot;/&gt;&lt;/object&gt;&lt;object type=&quot;3&quot; unique_id=&quot;10966&quot;&gt;&lt;property id=&quot;20148&quot; value=&quot;5&quot;/&gt;&lt;property id=&quot;20300&quot; value=&quot;Slide 24 - &amp;quot;Up Next. . .&amp;quot;&quot;/&gt;&lt;property id=&quot;20307&quot; value=&quot;280&quot;/&gt;&lt;/object&gt;&lt;object type=&quot;3&quot; unique_id=&quot;10967&quot;&gt;&lt;property id=&quot;20148&quot; value=&quot;5&quot;/&gt;&lt;property id=&quot;20300&quot; value=&quot;Slide 25 - &amp;quot;Introducing LXI to Your IT Department&amp;#x0D;&amp;#x0A;&amp;#x0D;&amp;#x0A;Bob Stasonis – Pickering Interfaces&amp;#x0D;&amp;#x0A;LXI Board of Directors&amp;#x0D;&amp;#x0A;Bob.Stasonis@pic&quot;/&gt;&lt;property id=&quot;20307&quot; value=&quot;281&quot;/&gt;&lt;/object&gt;&lt;object type=&quot;3&quot; unique_id=&quot;10968&quot;&gt;&lt;property id=&quot;20148&quot; value=&quot;5&quot;/&gt;&lt;property id=&quot;20300&quot; value=&quot;Slide 26 - &amp;quot;Topics&amp;quot;&quot;/&gt;&lt;property id=&quot;20307&quot; value=&quot;282&quot;/&gt;&lt;/object&gt;&lt;object type=&quot;3&quot; unique_id=&quot;10969&quot;&gt;&lt;property id=&quot;20148&quot; value=&quot;5&quot;/&gt;&lt;property id=&quot;20300&quot; value=&quot;Slide 27 - &amp;quot;The World of IT&amp;quot;&quot;/&gt;&lt;property id=&quot;20307&quot; value=&quot;283&quot;/&gt;&lt;/object&gt;&lt;object type=&quot;3&quot; unique_id=&quot;10970&quot;&gt;&lt;property id=&quot;20148&quot; value=&quot;5&quot;/&gt;&lt;property id=&quot;20300&quot; value=&quot;Slide 28 - &amp;quot;That Was Then…&amp;quot;&quot;/&gt;&lt;property id=&quot;20307&quot; value=&quot;284&quot;/&gt;&lt;/object&gt;&lt;object type=&quot;3&quot; unique_id=&quot;10971&quot;&gt;&lt;property id=&quot;20148&quot; value=&quot;5&quot;/&gt;&lt;property id=&quot;20300&quot; value=&quot;Slide 29 - &amp;quot;This is Now…&amp;quot;&quot;/&gt;&lt;property id=&quot;20307&quot; value=&quot;285&quot;/&gt;&lt;/object&gt;&lt;object type=&quot;3&quot; unique_id=&quot;10972&quot;&gt;&lt;property id=&quot;20148&quot; value=&quot;5&quot;/&gt;&lt;property id=&quot;20300&quot; value=&quot;Slide 30 - &amp;quot;LXI and Networking&amp;quot;&quot;/&gt;&lt;property id=&quot;20307&quot; value=&quot;286&quot;/&gt;&lt;/object&gt;&lt;object type=&quot;3&quot; unique_id=&quot;10973&quot;&gt;&lt;property id=&quot;20148&quot; value=&quot;5&quot;/&gt;&lt;property id=&quot;20300&quot; value=&quot;Slide 31 - &amp;quot;Example of Things Gone Wrong&amp;quot;&quot;/&gt;&lt;property id=&quot;20307&quot; value=&quot;287&quot;/&gt;&lt;/object&gt;&lt;object type=&quot;3&quot; unique_id=&quot;10974&quot;&gt;&lt;property id=&quot;20148&quot; value=&quot;5&quot;/&gt;&lt;property id=&quot;20300&quot; value=&quot;Slide 32 - &amp;quot;&amp;amp;#x09;&amp;quot;&quot;/&gt;&lt;property id=&quot;20307&quot; value=&quot;288&quot;/&gt;&lt;/object&gt;&lt;object type=&quot;3&quot; unique_id=&quot;10975&quot;&gt;&lt;property id=&quot;20148&quot; value=&quot;5&quot;/&gt;&lt;property id=&quot;20300&quot; value=&quot;Slide 33 - &amp;quot;&amp;amp;#x09;&amp;quot;&quot;/&gt;&lt;property id=&quot;20307&quot; value=&quot;289&quot;/&gt;&lt;/object&gt;&lt;object type=&quot;3&quot; unique_id=&quot;10976&quot;&gt;&lt;property id=&quot;20148&quot; value=&quot;5&quot;/&gt;&lt;property id=&quot;20300&quot; value=&quot;Slide 34 - &amp;quot;&amp;amp;#x09;&amp;quot;&quot;/&gt;&lt;property id=&quot;20307&quot; value=&quot;290&quot;/&gt;&lt;/object&gt;&lt;object type=&quot;3&quot; unique_id=&quot;10977&quot;&gt;&lt;property id=&quot;20148&quot; value=&quot;5&quot;/&gt;&lt;property id=&quot;20300&quot; value=&quot;Slide 35 - &amp;quot;&amp;amp;#x09;&amp;quot;&quot;/&gt;&lt;property id=&quot;20307&quot; value=&quot;291&quot;/&gt;&lt;/object&gt;&lt;object type=&quot;3&quot; unique_id=&quot;10978&quot;&gt;&lt;property id=&quot;20148&quot; value=&quot;5&quot;/&gt;&lt;property id=&quot;20300&quot; value=&quot;Slide 36 - &amp;quot;Early Involvement with IT&amp;quot;&quot;/&gt;&lt;property id=&quot;20307&quot; value=&quot;292&quot;/&gt;&lt;/object&gt;&lt;object type=&quot;3&quot; unique_id=&quot;10979&quot;&gt;&lt;property id=&quot;20148&quot; value=&quot;5&quot;/&gt;&lt;property id=&quot;20300&quot; value=&quot;Slide 37 - &amp;quot;Early Involvement with IT&amp;quot;&quot;/&gt;&lt;property id=&quot;20307&quot; value=&quot;293&quot;/&gt;&lt;/object&gt;&lt;object type=&quot;3&quot; unique_id=&quot;10980&quot;&gt;&lt;property id=&quot;20148&quot; value=&quot;5&quot;/&gt;&lt;property id=&quot;20300&quot; value=&quot;Slide 38 - &amp;quot;Network Security&amp;quot;&quot;/&gt;&lt;property id=&quot;20307&quot; value=&quot;294&quot;/&gt;&lt;/object&gt;&lt;object type=&quot;3&quot; unique_id=&quot;10981&quot;&gt;&lt;property id=&quot;20148&quot; value=&quot;5&quot;/&gt;&lt;property id=&quot;20300&quot; value=&quot;Slide 39 - &amp;quot;Conclusions&amp;quot;&quot;/&gt;&lt;property id=&quot;20307&quot; value=&quot;295&quot;/&gt;&lt;/object&gt;&lt;object type=&quot;3&quot; unique_id=&quot;10982&quot;&gt;&lt;property id=&quot;20148&quot; value=&quot;5&quot;/&gt;&lt;property id=&quot;20300&quot; value=&quot;Slide 40 - &amp;quot;Next Up . . .&amp;quot;&quot;/&gt;&lt;property id=&quot;20307&quot; value=&quot;296&quot;/&gt;&lt;/object&gt;&lt;object type=&quot;3&quot; unique_id=&quot;10983&quot;&gt;&lt;property id=&quot;20148&quot; value=&quot;5&quot;/&gt;&lt;property id=&quot;20300&quot; value=&quot;Slide 41 - &amp;quot;LXI Instrument Connections&amp;#x0D;&amp;#x0A;&amp;quot;&quot;/&gt;&lt;property id=&quot;20307&quot; value=&quot;297&quot;/&gt;&lt;/object&gt;&lt;object type=&quot;3&quot; unique_id=&quot;10984&quot;&gt;&lt;property id=&quot;20148&quot; value=&quot;5&quot;/&gt;&lt;property id=&quot;20300&quot; value=&quot;Slide 42 - &amp;quot;What is LXI?&amp;quot;&quot;/&gt;&lt;property id=&quot;20307&quot; value=&quot;298&quot;/&gt;&lt;/object&gt;&lt;object type=&quot;3&quot; unique_id=&quot;10985&quot;&gt;&lt;property id=&quot;20148&quot; value=&quot;5&quot;/&gt;&lt;property id=&quot;20300&quot; value=&quot;Slide 43 - &amp;quot;What Separates a LAN Instrument from an LXI Instrument?&amp;quot;&quot;/&gt;&lt;property id=&quot;20307&quot; value=&quot;299&quot;/&gt;&lt;/object&gt;&lt;object type=&quot;3&quot; unique_id=&quot;10986&quot;&gt;&lt;property id=&quot;20148&quot; value=&quot;5&quot;/&gt;&lt;property id=&quot;20300&quot; value=&quot;Slide 44 - &amp;quot;LXI Advantages&amp;#x0D;&amp;#x0A;“It’s About Your Time”&amp;quot;&quot;/&gt;&lt;property id=&quot;20307&quot; value=&quot;300&quot;/&gt;&lt;/object&gt;&lt;object type=&quot;3&quot; unique_id=&quot;10987&quot;&gt;&lt;property id=&quot;20148&quot; value=&quot;5&quot;/&gt;&lt;property id=&quot;20300&quot; value=&quot;Slide 45 - &amp;quot;A Recommended Configuration for Setup:&amp;#x0D;&amp;#x0A;That should not upset your I.T. department!&amp;quot;&quot;/&gt;&lt;property id=&quot;20307&quot; value=&quot;301&quot;/&gt;&lt;/object&gt;&lt;object type=&quot;3&quot; unique_id=&quot;10988&quot;&gt;&lt;property id=&quot;20148&quot; value=&quot;5&quot;/&gt;&lt;property id=&quot;20300&quot; value=&quot;Slide 46 - &amp;quot;Why Use a Router?&amp;quot;&quot;/&gt;&lt;property id=&quot;20307&quot; value=&quot;302&quot;/&gt;&lt;/object&gt;&lt;object type=&quot;3&quot; unique_id=&quot;10989&quot;&gt;&lt;property id=&quot;20148&quot; value=&quot;5&quot;/&gt;&lt;property id=&quot;20300&quot; value=&quot;Slide 47 - &amp;quot;Building an ATE System–What You’ll Need:&amp;quot;&quot;/&gt;&lt;property id=&quot;20307&quot; value=&quot;303&quot;/&gt;&lt;/object&gt;&lt;object type=&quot;3&quot; unique_id=&quot;10990&quot;&gt;&lt;property id=&quot;20148&quot; value=&quot;5&quot;/&gt;&lt;property id=&quot;20300&quot; value=&quot;Slide 48 - &amp;quot;Steps to Connect and Configure &amp;#x0D;&amp;#x0A;Your System&amp;quot;&quot;/&gt;&lt;property id=&quot;20307&quot; value=&quot;304&quot;/&gt;&lt;/object&gt;&lt;object type=&quot;3&quot; unique_id=&quot;10991&quot;&gt;&lt;property id=&quot;20148&quot; value=&quot;5&quot;/&gt;&lt;property id=&quot;20300&quot; value=&quot;Slide 49 - &amp;quot;Setting Up Port Forwarding on a &amp;#x0D;&amp;#x0A;D-Link DI-624&amp;quot;&quot;/&gt;&lt;property id=&quot;20307&quot; value=&quot;305&quot;/&gt;&lt;/object&gt;&lt;object type=&quot;3&quot; unique_id=&quot;10992&quot;&gt;&lt;property id=&quot;20148&quot; value=&quot;5&quot;/&gt;&lt;property id=&quot;20300&quot; value=&quot;Slide 50 - &amp;quot;What Kind of Router Should You Use?&amp;quot;&quot;/&gt;&lt;property id=&quot;20307&quot; value=&quot;306&quot;/&gt;&lt;/object&gt;&lt;object type=&quot;3&quot; unique_id=&quot;10993&quot;&gt;&lt;property id=&quot;20148&quot; value=&quot;5&quot;/&gt;&lt;property id=&quot;20300&quot; value=&quot;Slide 51 - &amp;quot;Configuring Instruments:&amp;quot;&quot;/&gt;&lt;property id=&quot;20307&quot; value=&quot;307&quot;/&gt;&lt;/object&gt;&lt;object type=&quot;3&quot; unique_id=&quot;10994&quot;&gt;&lt;property id=&quot;20148&quot; value=&quot;5&quot;/&gt;&lt;property id=&quot;20300&quot; value=&quot;Slide 52 - &amp;quot;Setting the Alias Function in Agilent IO Libraries&amp;quot;&quot;/&gt;&lt;property id=&quot;20307&quot; value=&quot;308&quot;/&gt;&lt;/object&gt;&lt;object type=&quot;3&quot; unique_id=&quot;10995&quot;&gt;&lt;property id=&quot;20148&quot; value=&quot;5&quot;/&gt;&lt;property id=&quot;20300&quot; value=&quot;Slide 53 - &amp;quot;Integrating Your Existing Equipment&amp;quot;&quot;/&gt;&lt;property id=&quot;20307&quot; value=&quot;309&quot;/&gt;&lt;/object&gt;&lt;object type=&quot;3&quot; unique_id=&quot;10996&quot;&gt;&lt;property id=&quot;20148&quot; value=&quot;5&quot;/&gt;&lt;property id=&quot;20300&quot; value=&quot;Slide 54 - &amp;quot;Connecting Non-LAN Equipment&amp;quot;&quot;/&gt;&lt;property id=&quot;20307&quot; value=&quot;310&quot;/&gt;&lt;/object&gt;&lt;object type=&quot;3&quot; unique_id=&quot;10997&quot;&gt;&lt;property id=&quot;20148&quot; value=&quot;5&quot;/&gt;&lt;property id=&quot;20300&quot; value=&quot;Slide 55 - &amp;quot;Compatibility Modes Make Conversion from  GPIB Instruments to LAN Simple&amp;quot;&quot;/&gt;&lt;property id=&quot;20307&quot; value=&quot;311&quot;/&gt;&lt;/object&gt;&lt;object type=&quot;3&quot; unique_id=&quot;10998&quot;&gt;&lt;property id=&quot;20148&quot; value=&quot;5&quot;/&gt;&lt;property id=&quot;20300&quot; value=&quot;Slide 56 - &amp;quot;Software Migration: GPIB to LXI Example&amp;quot;&quot;/&gt;&lt;property id=&quot;20307&quot; value=&quot;312&quot;/&gt;&lt;/object&gt;&lt;object type=&quot;3&quot; unique_id=&quot;10999&quot;&gt;&lt;property id=&quot;20148&quot; value=&quot;5&quot;/&gt;&lt;property id=&quot;20300&quot; value=&quot;Slide 57 - &amp;quot;Software Migration Using IVI Drivers…&amp;quot;&quot;/&gt;&lt;property id=&quot;20307&quot; value=&quot;313&quot;/&gt;&lt;/object&gt;&lt;object type=&quot;3&quot; unique_id=&quot;11000&quot;&gt;&lt;property id=&quot;20148&quot; value=&quot;5&quot;/&gt;&lt;property id=&quot;20300&quot; value=&quot;Slide 58 - &amp;quot;LXI Network Topologies&amp;quot;&quot;/&gt;&lt;property id=&quot;20307&quot; value=&quot;314&quot;/&gt;&lt;/object&gt;&lt;object type=&quot;3&quot; unique_id=&quot;11001&quot;&gt;&lt;property id=&quot;20148&quot; value=&quot;5&quot;/&gt;&lt;property id=&quot;20300&quot; value=&quot;Slide 59 - &amp;quot;Additional Information&amp;quot;&quot;/&gt;&lt;property id=&quot;20307&quot; value=&quot;315&quot;/&gt;&lt;/object&gt;&lt;object type=&quot;3&quot; unique_id=&quot;11002&quot;&gt;&lt;property id=&quot;20148&quot; value=&quot;5&quot;/&gt;&lt;property id=&quot;20300&quot; value=&quot;Slide 60 - &amp;quot;Next Up. . .&amp;quot;&quot;/&gt;&lt;property id=&quot;20307&quot; value=&quot;316&quot;/&gt;&lt;/object&gt;&lt;object type=&quot;3&quot; unique_id=&quot;11003&quot;&gt;&lt;property id=&quot;20148&quot; value=&quot;5&quot;/&gt;&lt;property id=&quot;20300&quot; value=&quot;Slide 61 - &amp;quot;Taking LXI to the Next Level&amp;quot;&quot;/&gt;&lt;property id=&quot;20307&quot; value=&quot;317&quot;/&gt;&lt;/object&gt;&lt;object type=&quot;3&quot; unique_id=&quot;11004&quot;&gt;&lt;property id=&quot;20148&quot; value=&quot;5&quot;/&gt;&lt;property id=&quot;20300&quot; value=&quot;Slide 62 - &amp;quot;Traditional Rack/Stack Communications&amp;#x0D;&amp;#x0A; &amp;quot;&quot;/&gt;&lt;property id=&quot;20307&quot; value=&quot;318&quot;/&gt;&lt;/object&gt;&lt;object type=&quot;3&quot; unique_id=&quot;11005&quot;&gt;&lt;property id=&quot;20148&quot; value=&quot;5&quot;/&gt;&lt;property id=&quot;20300&quot; value=&quot;Slide 63&quot;/&gt;&lt;property id=&quot;20307&quot; value=&quot;319&quot;/&gt;&lt;/object&gt;&lt;object type=&quot;3&quot; unique_id=&quot;11006&quot;&gt;&lt;property id=&quot;20148&quot; value=&quot;5&quot;/&gt;&lt;property id=&quot;20300&quot; value=&quot;Slide 64 - &amp;quot;The LXI Class Hierarchy&amp;quot;&quot;/&gt;&lt;property id=&quot;20307&quot; value=&quot;320&quot;/&gt;&lt;/object&gt;&lt;object type=&quot;3&quot; unique_id=&quot;11007&quot;&gt;&lt;property id=&quot;20148&quot; value=&quot;5&quot;/&gt;&lt;property id=&quot;20300&quot; value=&quot;Slide 65 - &amp;quot;Synchronizing LXI Test Systems…&amp;#x0D;&amp;#x0A;LXI Class B delivers efficient system performance&amp;quot;&quot;/&gt;&lt;property id=&quot;20307&quot; value=&quot;321&quot;/&gt;&lt;/object&gt;&lt;object type=&quot;3&quot; unique_id=&quot;11008&quot;&gt;&lt;property id=&quot;20148&quot; value=&quot;5&quot;/&gt;&lt;property id=&quot;20300&quot; value=&quot;Slide 66 - &amp;quot;Class B&amp;#x0D;&amp;#x0A;Adding a Uniform/Precise Notion of Time&amp;quot;&quot;/&gt;&lt;property id=&quot;20307&quot; value=&quot;322&quot;/&gt;&lt;/object&gt;&lt;object type=&quot;3&quot; unique_id=&quot;11009&quot;&gt;&lt;property id=&quot;20148&quot; value=&quot;5&quot;/&gt;&lt;property id=&quot;20300&quot; value=&quot;Slide 67 - &amp;quot;IEEE-1588 – The Class B Core&amp;#x0D;&amp;#x0A;One Master Keeps Time&amp;#x0D;&amp;#x0A;&amp;quot;&quot;/&gt;&lt;property id=&quot;20307&quot; value=&quot;323&quot;/&gt;&lt;/object&gt;&lt;object type=&quot;3&quot; unique_id=&quot;11010&quot;&gt;&lt;property id=&quot;20148&quot; value=&quot;5&quot;/&gt;&lt;property id=&quot;20300&quot; value=&quot;Slide 68 - &amp;quot;Test System Performance&amp;#x0D;&amp;#x0A;System-Level Characterization&amp;quot;&quot;/&gt;&lt;property id=&quot;20307&quot; value=&quot;324&quot;/&gt;&lt;/object&gt;&lt;object type=&quot;3&quot; unique_id=&quot;11011&quot;&gt;&lt;property id=&quot;20148&quot; value=&quot;5&quot;/&gt;&lt;property id=&quot;20300&quot; value=&quot;Slide 69 - &amp;quot;Class B to Class A&amp;#x0D;&amp;#x0A;Adding a Precision Hardware-Based Interface&amp;quot;&quot;/&gt;&lt;property id=&quot;20307&quot; value=&quot;325&quot;/&gt;&lt;/object&gt;&lt;object type=&quot;3&quot; unique_id=&quot;11012&quot;&gt;&lt;property id=&quot;20148&quot; value=&quot;5&quot;/&gt;&lt;property id=&quot;20300&quot; value=&quot;Slide 70 - &amp;quot;Class A Trigger Bus&amp;#x0D;&amp;#x0A;An intuitive programming model&amp;quot;&quot;/&gt;&lt;property id=&quot;20307&quot; value=&quot;326&quot;/&gt;&lt;/object&gt;&lt;object type=&quot;3&quot; unique_id=&quot;11013&quot;&gt;&lt;property id=&quot;20148&quot; value=&quot;5&quot;/&gt;&lt;property id=&quot;20300&quot; value=&quot;Slide 71 - &amp;quot;Step Up to Class A . . .&amp;quot;&quot;/&gt;&lt;property id=&quot;20307&quot; value=&quot;327&quot;/&gt;&lt;/object&gt;&lt;object type=&quot;3&quot; unique_id=&quot;11014&quot;&gt;&lt;property id=&quot;20148&quot; value=&quot;5&quot;/&gt;&lt;property id=&quot;20300&quot; value=&quot;Slide 72 - &amp;quot;Distributing Large-Scale DAQ&amp;#x0D;&amp;#x0A;The Problem&amp;quot;&quot;/&gt;&lt;property id=&quot;20307&quot; value=&quot;328&quot;/&gt;&lt;/object&gt;&lt;object type=&quot;3&quot; unique_id=&quot;11015&quot;&gt;&lt;property id=&quot;20148&quot; value=&quot;5&quot;/&gt;&lt;property id=&quot;20300&quot; value=&quot;Slide 73 - &amp;quot;LXI Class A – Problem Solver&amp;#x0D;&amp;#x0A;Aircraft wing fatigue testing&amp;quot;&quot;/&gt;&lt;property id=&quot;20307&quot; value=&quot;329&quot;/&gt;&lt;/object&gt;&lt;object type=&quot;3&quot; unique_id=&quot;11016&quot;&gt;&lt;property id=&quot;20148&quot; value=&quot;5&quot;/&gt;&lt;property id=&quot;20300&quot; value=&quot;Slide 74 - &amp;quot;Class A for Hybrid Systems&amp;quot;&quot;/&gt;&lt;property id=&quot;20307&quot; value=&quot;330&quot;/&gt;&lt;/object&gt;&lt;object type=&quot;3&quot; unique_id=&quot;11017&quot;&gt;&lt;property id=&quot;20148&quot; value=&quot;5&quot;/&gt;&lt;property id=&quot;20300&quot; value=&quot;Slide 75 - &amp;quot;LXI Class A and B Summary&amp;#x0D;&amp;#x0A;Benefits of a backplane – and it can be distributed!&amp;quot;&quot;/&gt;&lt;property id=&quot;20307&quot; value=&quot;331&quot;/&gt;&lt;/object&gt;&lt;object type=&quot;3&quot; unique_id=&quot;11018&quot;&gt;&lt;property id=&quot;20148&quot; value=&quot;5&quot;/&gt;&lt;property id=&quot;20300&quot; value=&quot;Slide 76 - &amp;quot;Up Next . . .&amp;quot;&quot;/&gt;&lt;property id=&quot;20307&quot; value=&quot;332&quot;/&gt;&lt;/object&gt;&lt;/object&gt;&lt;/object&gt;&lt;/database&gt;"/>
  <p:tag name="SECTOMILLISECCONVERTED" val="1"/>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3294</TotalTime>
  <Words>1486</Words>
  <Application>Microsoft Macintosh PowerPoint</Application>
  <PresentationFormat>On-screen Show (4:3)</PresentationFormat>
  <Paragraphs>133</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Narrow</vt:lpstr>
      <vt:lpstr>Arial Narrow Bold</vt:lpstr>
      <vt:lpstr>Calibri</vt:lpstr>
      <vt:lpstr>ヒラギノ角ゴ Pro W3</vt:lpstr>
      <vt:lpstr>Blank Presentation</vt:lpstr>
      <vt:lpstr>Connecting with LXI</vt:lpstr>
      <vt:lpstr>Connecting with LXI</vt:lpstr>
      <vt:lpstr>LXI Products and Productivity</vt:lpstr>
      <vt:lpstr>The Situation</vt:lpstr>
      <vt:lpstr>How could you achieve your goal?</vt:lpstr>
      <vt:lpstr>Let’s just focus on one LXI Device</vt:lpstr>
      <vt:lpstr>Get Ready – What do you need?</vt:lpstr>
      <vt:lpstr>Connect – Is it that simple?</vt:lpstr>
      <vt:lpstr>Connect – Restoring DHCP Configuration</vt:lpstr>
      <vt:lpstr>Connect – Success!</vt:lpstr>
      <vt:lpstr>Discover – How to find the device</vt:lpstr>
      <vt:lpstr>Quick Demo</vt:lpstr>
      <vt:lpstr>Next Steps – Guides/Videos for Using LXI</vt:lpstr>
    </vt:vector>
  </TitlesOfParts>
  <Company>Spinks Business Graphics</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LXI PowerpointTemplate</dc:title>
  <dc:creator>LXI</dc:creator>
  <cp:lastModifiedBy>Robert Helsel</cp:lastModifiedBy>
  <cp:revision>196</cp:revision>
  <cp:lastPrinted>2014-08-07T22:37:58Z</cp:lastPrinted>
  <dcterms:created xsi:type="dcterms:W3CDTF">2009-03-17T17:02:10Z</dcterms:created>
  <dcterms:modified xsi:type="dcterms:W3CDTF">2017-05-19T20:20:21Z</dcterms:modified>
</cp:coreProperties>
</file>